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7"/>
  </p:notesMasterIdLst>
  <p:sldIdLst>
    <p:sldId id="302" r:id="rId2"/>
    <p:sldId id="507" r:id="rId3"/>
    <p:sldId id="333" r:id="rId4"/>
    <p:sldId id="312" r:id="rId5"/>
    <p:sldId id="505" r:id="rId6"/>
    <p:sldId id="299" r:id="rId7"/>
    <p:sldId id="512" r:id="rId8"/>
    <p:sldId id="511" r:id="rId9"/>
    <p:sldId id="288" r:id="rId10"/>
    <p:sldId id="516" r:id="rId11"/>
    <p:sldId id="514" r:id="rId12"/>
    <p:sldId id="515" r:id="rId13"/>
    <p:sldId id="295" r:id="rId14"/>
    <p:sldId id="513" r:id="rId15"/>
    <p:sldId id="276" r:id="rId16"/>
    <p:sldId id="292" r:id="rId17"/>
    <p:sldId id="517" r:id="rId18"/>
    <p:sldId id="322" r:id="rId19"/>
    <p:sldId id="321" r:id="rId20"/>
    <p:sldId id="323" r:id="rId21"/>
    <p:sldId id="308" r:id="rId22"/>
    <p:sldId id="275" r:id="rId23"/>
    <p:sldId id="272" r:id="rId24"/>
    <p:sldId id="318" r:id="rId25"/>
    <p:sldId id="300" r:id="rId26"/>
    <p:sldId id="301" r:id="rId27"/>
    <p:sldId id="500" r:id="rId28"/>
    <p:sldId id="501" r:id="rId29"/>
    <p:sldId id="506" r:id="rId30"/>
    <p:sldId id="503" r:id="rId31"/>
    <p:sldId id="502" r:id="rId32"/>
    <p:sldId id="504" r:id="rId33"/>
    <p:sldId id="508" r:id="rId34"/>
    <p:sldId id="509" r:id="rId35"/>
    <p:sldId id="510" r:id="rId36"/>
  </p:sldIdLst>
  <p:sldSz cx="12192000" cy="6858000"/>
  <p:notesSz cx="7086600" cy="9372600"/>
  <p:custDataLst>
    <p:tags r:id="rId38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64C8"/>
    <a:srgbClr val="2850A0"/>
    <a:srgbClr val="003399"/>
    <a:srgbClr val="C8D8E6"/>
    <a:srgbClr val="A7BDE9"/>
    <a:srgbClr val="535353"/>
    <a:srgbClr val="A6A6A6"/>
    <a:srgbClr val="7F9FDF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03" autoAdjust="0"/>
    <p:restoredTop sz="93073" autoAdjust="0"/>
  </p:normalViewPr>
  <p:slideViewPr>
    <p:cSldViewPr showGuides="1">
      <p:cViewPr>
        <p:scale>
          <a:sx n="159" d="100"/>
          <a:sy n="159" d="100"/>
        </p:scale>
        <p:origin x="352" y="672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gs" Target="tags/tag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1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2021-05-29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3"/>
            </p:custDataLst>
          </p:nvPr>
        </p:nvSpPr>
        <p:spPr>
          <a:xfrm>
            <a:off x="335360" y="404664"/>
            <a:ext cx="7104112" cy="4536504"/>
          </a:xfrm>
          <a:prstGeom prst="rect">
            <a:avLst/>
          </a:prstGeo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 dirty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7436" y="6308726"/>
            <a:ext cx="8159849" cy="360363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CA"/>
              <a:t>Click to add notes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90325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80046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vmlDrawing" Target="../drawings/vmlDrawing1.v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DE64D1-E361-4249-981D-9AF084A9377F}"/>
              </a:ext>
            </a:extLst>
          </p:cNvPr>
          <p:cNvSpPr/>
          <p:nvPr userDrawn="1"/>
        </p:nvSpPr>
        <p:spPr>
          <a:xfrm>
            <a:off x="0" y="0"/>
            <a:ext cx="12192000" cy="837000"/>
          </a:xfrm>
          <a:prstGeom prst="rect">
            <a:avLst/>
          </a:prstGeom>
          <a:solidFill>
            <a:schemeClr val="bg1">
              <a:lumMod val="95000"/>
              <a:alpha val="34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8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think-cell Slide" r:id="rId11" imgW="360" imgH="360" progId="">
                  <p:embed/>
                </p:oleObj>
              </mc:Choice>
              <mc:Fallback>
                <p:oleObj name="think-cell Slide" r:id="rId11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67637" y="45000"/>
            <a:ext cx="11232000" cy="719993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10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11784000" y="6498000"/>
            <a:ext cx="408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ctr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ctr">
                <a:defRPr/>
              </a:pPr>
              <a:t>‹#›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68" r:id="rId3"/>
    <p:sldLayoutId id="2147483797" r:id="rId4"/>
    <p:sldLayoutId id="2147483798" r:id="rId5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lickcharts.com/sp500" TargetMode="External"/><Relationship Id="rId4" Type="http://schemas.openxmlformats.org/officeDocument/2006/relationships/hyperlink" Target="https://www.slickcharts.com/nasdaq100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List_of_presidents_of_the_United_States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6910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8.03 'The Tabulating Machine' (2021-05-27)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Task: Merging Two Soccer Teams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62" y="1539844"/>
            <a:ext cx="3160179" cy="1396465"/>
          </a:xfrm>
          <a:prstGeom prst="rect">
            <a:avLst/>
          </a:prstGeom>
          <a:ln>
            <a:noFill/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119822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841" y="3442364"/>
            <a:ext cx="2297425" cy="1676673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1373755" y="5708656"/>
            <a:ext cx="9000000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Task:  A new football club should be created by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tables of the two clubs are arranged differently and use different naming schemes 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69241" y="310074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711" y="1541123"/>
            <a:ext cx="3888000" cy="3577914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824002" y="1137147"/>
            <a:ext cx="2880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Merged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4" name="Gruppieren 8">
            <a:extLst>
              <a:ext uri="{FF2B5EF4-FFF2-40B4-BE49-F238E27FC236}">
                <a16:creationId xmlns:a16="http://schemas.microsoft.com/office/drawing/2014/main" id="{15BEF521-9E40-DD4D-B637-16B3F30AB2B9}"/>
              </a:ext>
            </a:extLst>
          </p:cNvPr>
          <p:cNvGrpSpPr/>
          <p:nvPr/>
        </p:nvGrpSpPr>
        <p:grpSpPr>
          <a:xfrm>
            <a:off x="5235919" y="2709000"/>
            <a:ext cx="1207750" cy="708185"/>
            <a:chOff x="4944000" y="2447255"/>
            <a:chExt cx="1440000" cy="909745"/>
          </a:xfrm>
        </p:grpSpPr>
        <p:sp>
          <p:nvSpPr>
            <p:cNvPr id="51" name="B4P">
              <a:extLst>
                <a:ext uri="{FF2B5EF4-FFF2-40B4-BE49-F238E27FC236}">
                  <a16:creationId xmlns:a16="http://schemas.microsoft.com/office/drawing/2014/main" id="{41B4BDD4-0C36-A647-8BFF-8F6386CC3217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4P</a:t>
              </a:r>
            </a:p>
          </p:txBody>
        </p:sp>
        <p:sp>
          <p:nvSpPr>
            <p:cNvPr id="52" name="Triangle">
              <a:extLst>
                <a:ext uri="{FF2B5EF4-FFF2-40B4-BE49-F238E27FC236}">
                  <a16:creationId xmlns:a16="http://schemas.microsoft.com/office/drawing/2014/main" id="{E92130DC-56F2-E547-B36C-A20AC81A1525}"/>
                </a:ext>
              </a:extLst>
            </p:cNvPr>
            <p:cNvSpPr/>
            <p:nvPr/>
          </p:nvSpPr>
          <p:spPr>
            <a:xfrm rot="5400000">
              <a:off x="5447936" y="2709000"/>
              <a:ext cx="432000" cy="86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grpSp>
        <p:nvGrpSpPr>
          <p:cNvPr id="45" name="Gruppieren 20">
            <a:extLst>
              <a:ext uri="{FF2B5EF4-FFF2-40B4-BE49-F238E27FC236}">
                <a16:creationId xmlns:a16="http://schemas.microsoft.com/office/drawing/2014/main" id="{8AED75AA-347E-D54B-8FBC-D6C469A13876}"/>
              </a:ext>
            </a:extLst>
          </p:cNvPr>
          <p:cNvGrpSpPr/>
          <p:nvPr/>
        </p:nvGrpSpPr>
        <p:grpSpPr>
          <a:xfrm>
            <a:off x="5277616" y="2735777"/>
            <a:ext cx="1134143" cy="909223"/>
            <a:chOff x="4944000" y="2349000"/>
            <a:chExt cx="1440000" cy="1152000"/>
          </a:xfrm>
        </p:grpSpPr>
        <p:sp>
          <p:nvSpPr>
            <p:cNvPr id="48" name="Rechteck: abgerundete Ecken 14">
              <a:extLst>
                <a:ext uri="{FF2B5EF4-FFF2-40B4-BE49-F238E27FC236}">
                  <a16:creationId xmlns:a16="http://schemas.microsoft.com/office/drawing/2014/main" id="{F12A5296-5952-4644-9E45-10EBC677F557}"/>
                </a:ext>
              </a:extLst>
            </p:cNvPr>
            <p:cNvSpPr/>
            <p:nvPr/>
          </p:nvSpPr>
          <p:spPr>
            <a:xfrm>
              <a:off x="4944224" y="2349000"/>
              <a:ext cx="1439712" cy="1152000"/>
            </a:xfrm>
            <a:prstGeom prst="roundRect">
              <a:avLst>
                <a:gd name="adj" fmla="val 11065"/>
              </a:avLst>
            </a:prstGeom>
            <a:gradFill flip="none" rotWithShape="1">
              <a:gsLst>
                <a:gs pos="0">
                  <a:srgbClr val="1E3C78"/>
                </a:gs>
                <a:gs pos="100000">
                  <a:srgbClr val="3264C8"/>
                </a:gs>
              </a:gsLst>
              <a:lin ang="5400000" scaled="1"/>
              <a:tileRect/>
            </a:gradFill>
            <a:ln w="12700">
              <a:miter lim="400000"/>
            </a:ln>
            <a:effectLst/>
          </p:spPr>
          <p:txBody>
            <a:bodyPr lIns="36000" tIns="36000" rIns="36000" bIns="3600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B4P">
              <a:extLst>
                <a:ext uri="{FF2B5EF4-FFF2-40B4-BE49-F238E27FC236}">
                  <a16:creationId xmlns:a16="http://schemas.microsoft.com/office/drawing/2014/main" id="{18D9162D-BD4C-0B4B-8737-C9CD59A74343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B4P</a:t>
              </a:r>
            </a:p>
          </p:txBody>
        </p:sp>
        <p:sp>
          <p:nvSpPr>
            <p:cNvPr id="50" name="Triangle">
              <a:extLst>
                <a:ext uri="{FF2B5EF4-FFF2-40B4-BE49-F238E27FC236}">
                  <a16:creationId xmlns:a16="http://schemas.microsoft.com/office/drawing/2014/main" id="{58043186-6366-E84C-BE80-2B49FDE54691}"/>
                </a:ext>
              </a:extLst>
            </p:cNvPr>
            <p:cNvSpPr/>
            <p:nvPr/>
          </p:nvSpPr>
          <p:spPr>
            <a:xfrm rot="5400000">
              <a:off x="5447999" y="2886706"/>
              <a:ext cx="432000" cy="572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sp>
        <p:nvSpPr>
          <p:cNvPr id="46" name="Right Arrow 26">
            <a:extLst>
              <a:ext uri="{FF2B5EF4-FFF2-40B4-BE49-F238E27FC236}">
                <a16:creationId xmlns:a16="http://schemas.microsoft.com/office/drawing/2014/main" id="{EB89E092-C779-6842-9C80-05A79719BC52}"/>
              </a:ext>
            </a:extLst>
          </p:cNvPr>
          <p:cNvSpPr/>
          <p:nvPr/>
        </p:nvSpPr>
        <p:spPr>
          <a:xfrm>
            <a:off x="4872000" y="3122836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7" name="Right Arrow 27">
            <a:extLst>
              <a:ext uri="{FF2B5EF4-FFF2-40B4-BE49-F238E27FC236}">
                <a16:creationId xmlns:a16="http://schemas.microsoft.com/office/drawing/2014/main" id="{79D12D36-16A6-204B-8526-A97A1EB02AD9}"/>
              </a:ext>
            </a:extLst>
          </p:cNvPr>
          <p:cNvSpPr/>
          <p:nvPr/>
        </p:nvSpPr>
        <p:spPr>
          <a:xfrm>
            <a:off x="6515974" y="3109776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911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erade Verbindung mit Pfeil 55">
            <a:extLst>
              <a:ext uri="{FF2B5EF4-FFF2-40B4-BE49-F238E27FC236}">
                <a16:creationId xmlns:a16="http://schemas.microsoft.com/office/drawing/2014/main" id="{1B833121-7155-4F5B-9FB9-8AEBF97E65E4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1632000" y="1701056"/>
            <a:ext cx="9072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sp>
        <p:nvSpPr>
          <p:cNvPr id="27" name="Rechteck 48">
            <a:extLst>
              <a:ext uri="{FF2B5EF4-FFF2-40B4-BE49-F238E27FC236}">
                <a16:creationId xmlns:a16="http://schemas.microsoft.com/office/drawing/2014/main" id="{A5C9D9CC-2F58-4D7E-B77A-3109F289D1A5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8" name="Rechteck 49">
            <a:extLst>
              <a:ext uri="{FF2B5EF4-FFF2-40B4-BE49-F238E27FC236}">
                <a16:creationId xmlns:a16="http://schemas.microsoft.com/office/drawing/2014/main" id="{DBDF8255-5CC9-4AD1-B1B3-BE6E996921AC}"/>
              </a:ext>
            </a:extLst>
          </p:cNvPr>
          <p:cNvSpPr/>
          <p:nvPr/>
        </p:nvSpPr>
        <p:spPr>
          <a:xfrm>
            <a:off x="552000" y="2709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9" name="Rechteck 50">
            <a:extLst>
              <a:ext uri="{FF2B5EF4-FFF2-40B4-BE49-F238E27FC236}">
                <a16:creationId xmlns:a16="http://schemas.microsoft.com/office/drawing/2014/main" id="{333291E7-697E-4375-B35E-848C10F4718D}"/>
              </a:ext>
            </a:extLst>
          </p:cNvPr>
          <p:cNvSpPr/>
          <p:nvPr/>
        </p:nvSpPr>
        <p:spPr>
          <a:xfrm>
            <a:off x="552000" y="4221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38" name="Rechteck 58">
            <a:extLst>
              <a:ext uri="{FF2B5EF4-FFF2-40B4-BE49-F238E27FC236}">
                <a16:creationId xmlns:a16="http://schemas.microsoft.com/office/drawing/2014/main" id="{CF20ED2B-55AC-4E18-BEB0-A66449989A7E}"/>
              </a:ext>
            </a:extLst>
          </p:cNvPr>
          <p:cNvSpPr/>
          <p:nvPr/>
        </p:nvSpPr>
        <p:spPr>
          <a:xfrm>
            <a:off x="552000" y="220500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40" name="Rechteck 65">
            <a:extLst>
              <a:ext uri="{FF2B5EF4-FFF2-40B4-BE49-F238E27FC236}">
                <a16:creationId xmlns:a16="http://schemas.microsoft.com/office/drawing/2014/main" id="{B6325DE0-D9F2-4447-A7C4-1955B7ECB549}"/>
              </a:ext>
            </a:extLst>
          </p:cNvPr>
          <p:cNvSpPr/>
          <p:nvPr/>
        </p:nvSpPr>
        <p:spPr>
          <a:xfrm>
            <a:off x="552000" y="3717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43" name="Rechteck 73">
            <a:extLst>
              <a:ext uri="{FF2B5EF4-FFF2-40B4-BE49-F238E27FC236}">
                <a16:creationId xmlns:a16="http://schemas.microsoft.com/office/drawing/2014/main" id="{9BD491EA-41D0-4F5B-ABAE-C90A915D2EA3}"/>
              </a:ext>
            </a:extLst>
          </p:cNvPr>
          <p:cNvSpPr/>
          <p:nvPr/>
        </p:nvSpPr>
        <p:spPr>
          <a:xfrm>
            <a:off x="552000" y="3213000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44" name="Rechteck 74">
            <a:extLst>
              <a:ext uri="{FF2B5EF4-FFF2-40B4-BE49-F238E27FC236}">
                <a16:creationId xmlns:a16="http://schemas.microsoft.com/office/drawing/2014/main" id="{60E63199-79C9-4940-B6E3-EECCAD999EAE}"/>
              </a:ext>
            </a:extLst>
          </p:cNvPr>
          <p:cNvSpPr/>
          <p:nvPr/>
        </p:nvSpPr>
        <p:spPr>
          <a:xfrm>
            <a:off x="552000" y="4725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32" name="Rechteck 51">
            <a:extLst>
              <a:ext uri="{FF2B5EF4-FFF2-40B4-BE49-F238E27FC236}">
                <a16:creationId xmlns:a16="http://schemas.microsoft.com/office/drawing/2014/main" id="{33A31991-72A0-4194-93C8-6211751B4B49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FDB7AC8-3A99-432D-8CE7-6328569AEAE0}"/>
              </a:ext>
            </a:extLst>
          </p:cNvPr>
          <p:cNvSpPr/>
          <p:nvPr/>
        </p:nvSpPr>
        <p:spPr>
          <a:xfrm>
            <a:off x="1632000" y="980944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Easy to read multi-word names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Functions, variables, tables, etc.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DAD7CB8-6DBE-4FA2-8EE0-424212F71590}"/>
              </a:ext>
            </a:extLst>
          </p:cNvPr>
          <p:cNvSpPr/>
          <p:nvPr/>
        </p:nvSpPr>
        <p:spPr>
          <a:xfrm>
            <a:off x="4728000" y="981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Rich and flexible function library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or just small number of loops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and variables needed for coding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FF97C67-6044-4D51-ADE3-4030B89E792F}"/>
              </a:ext>
            </a:extLst>
          </p:cNvPr>
          <p:cNvSpPr/>
          <p:nvPr/>
        </p:nvSpPr>
        <p:spPr>
          <a:xfrm>
            <a:off x="7824000" y="981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Loading and saving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Full data transparency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2B72FB0-2CD8-47D7-9A23-31274F3F420C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EC458934-1764-4673-AEEF-E71E10A150AC}"/>
              </a:ext>
            </a:extLst>
          </p:cNvPr>
          <p:cNvSpPr/>
          <p:nvPr/>
        </p:nvSpPr>
        <p:spPr>
          <a:xfrm>
            <a:off x="336000" y="220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FFC99C7-2691-4503-A2B8-DF75CE96FA26}"/>
              </a:ext>
            </a:extLst>
          </p:cNvPr>
          <p:cNvSpPr/>
          <p:nvPr/>
        </p:nvSpPr>
        <p:spPr>
          <a:xfrm>
            <a:off x="336000" y="270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049FB7FC-ED40-47A7-BD2B-A131CE03DC75}"/>
              </a:ext>
            </a:extLst>
          </p:cNvPr>
          <p:cNvSpPr/>
          <p:nvPr/>
        </p:nvSpPr>
        <p:spPr>
          <a:xfrm>
            <a:off x="336000" y="321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4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0E8A673E-8426-47D8-BDB1-3AE7E34BF82F}"/>
              </a:ext>
            </a:extLst>
          </p:cNvPr>
          <p:cNvSpPr/>
          <p:nvPr/>
        </p:nvSpPr>
        <p:spPr>
          <a:xfrm>
            <a:off x="336000" y="371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0A21605D-7888-43B2-8B5F-29CAA1214F74}"/>
              </a:ext>
            </a:extLst>
          </p:cNvPr>
          <p:cNvSpPr/>
          <p:nvPr/>
        </p:nvSpPr>
        <p:spPr>
          <a:xfrm>
            <a:off x="336000" y="42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6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948E9E57-6173-4E49-9783-EED305BF67E4}"/>
              </a:ext>
            </a:extLst>
          </p:cNvPr>
          <p:cNvSpPr/>
          <p:nvPr/>
        </p:nvSpPr>
        <p:spPr>
          <a:xfrm>
            <a:off x="336000" y="472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9AF8124-DA8C-4CB9-990D-BCFF28D838D6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3" name="Titel 1">
            <a:extLst>
              <a:ext uri="{FF2B5EF4-FFF2-40B4-BE49-F238E27FC236}">
                <a16:creationId xmlns:a16="http://schemas.microsoft.com/office/drawing/2014/main" id="{ADACB9E2-FFDE-4E48-AF5A-77C9533C8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Solution:  8 Statements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6500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erade Verbindung mit Pfeil 55">
            <a:extLst>
              <a:ext uri="{FF2B5EF4-FFF2-40B4-BE49-F238E27FC236}">
                <a16:creationId xmlns:a16="http://schemas.microsoft.com/office/drawing/2014/main" id="{ADAE950A-AB2C-40C5-8A38-BD1E69ACB8ED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F687A123-E791-4C32-AD00-4D19056CCB6F}"/>
              </a:ext>
            </a:extLst>
          </p:cNvPr>
          <p:cNvSpPr txBox="1"/>
          <p:nvPr/>
        </p:nvSpPr>
        <p:spPr>
          <a:xfrm>
            <a:off x="1632000" y="1701056"/>
            <a:ext cx="9072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( Style Library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auto width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  <a:endParaRPr lang="en-US" sz="1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sp>
        <p:nvSpPr>
          <p:cNvPr id="15" name="Rechteck 48">
            <a:extLst>
              <a:ext uri="{FF2B5EF4-FFF2-40B4-BE49-F238E27FC236}">
                <a16:creationId xmlns:a16="http://schemas.microsoft.com/office/drawing/2014/main" id="{A7C6D18E-E897-451D-A015-2BAE3533FBDC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7" name="Rechteck 49">
            <a:extLst>
              <a:ext uri="{FF2B5EF4-FFF2-40B4-BE49-F238E27FC236}">
                <a16:creationId xmlns:a16="http://schemas.microsoft.com/office/drawing/2014/main" id="{908C6266-EE69-4610-B5A4-0C890D01FFE6}"/>
              </a:ext>
            </a:extLst>
          </p:cNvPr>
          <p:cNvSpPr/>
          <p:nvPr/>
        </p:nvSpPr>
        <p:spPr>
          <a:xfrm>
            <a:off x="552000" y="2709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8" name="Rechteck 50">
            <a:extLst>
              <a:ext uri="{FF2B5EF4-FFF2-40B4-BE49-F238E27FC236}">
                <a16:creationId xmlns:a16="http://schemas.microsoft.com/office/drawing/2014/main" id="{D641C0F8-310E-4B42-9EEA-ADCC965DEC9A}"/>
              </a:ext>
            </a:extLst>
          </p:cNvPr>
          <p:cNvSpPr/>
          <p:nvPr/>
        </p:nvSpPr>
        <p:spPr>
          <a:xfrm>
            <a:off x="552000" y="4221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" name="Rechteck 58">
            <a:extLst>
              <a:ext uri="{FF2B5EF4-FFF2-40B4-BE49-F238E27FC236}">
                <a16:creationId xmlns:a16="http://schemas.microsoft.com/office/drawing/2014/main" id="{7D40066F-11C8-4EDE-BBAE-0E308B3A8D61}"/>
              </a:ext>
            </a:extLst>
          </p:cNvPr>
          <p:cNvSpPr/>
          <p:nvPr/>
        </p:nvSpPr>
        <p:spPr>
          <a:xfrm>
            <a:off x="552000" y="220500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1" name="Rechteck 65">
            <a:extLst>
              <a:ext uri="{FF2B5EF4-FFF2-40B4-BE49-F238E27FC236}">
                <a16:creationId xmlns:a16="http://schemas.microsoft.com/office/drawing/2014/main" id="{1E11BD07-95A0-4421-9D4D-6D11A092E221}"/>
              </a:ext>
            </a:extLst>
          </p:cNvPr>
          <p:cNvSpPr/>
          <p:nvPr/>
        </p:nvSpPr>
        <p:spPr>
          <a:xfrm>
            <a:off x="552000" y="3717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2" name="Rechteck 73">
            <a:extLst>
              <a:ext uri="{FF2B5EF4-FFF2-40B4-BE49-F238E27FC236}">
                <a16:creationId xmlns:a16="http://schemas.microsoft.com/office/drawing/2014/main" id="{061212AA-C2E5-4D70-B9FF-D78DCECD3A6B}"/>
              </a:ext>
            </a:extLst>
          </p:cNvPr>
          <p:cNvSpPr/>
          <p:nvPr/>
        </p:nvSpPr>
        <p:spPr>
          <a:xfrm>
            <a:off x="552000" y="3213000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3" name="Rechteck 74">
            <a:extLst>
              <a:ext uri="{FF2B5EF4-FFF2-40B4-BE49-F238E27FC236}">
                <a16:creationId xmlns:a16="http://schemas.microsoft.com/office/drawing/2014/main" id="{6FEBFBD5-4729-4B77-82DE-B350D75AA11F}"/>
              </a:ext>
            </a:extLst>
          </p:cNvPr>
          <p:cNvSpPr/>
          <p:nvPr/>
        </p:nvSpPr>
        <p:spPr>
          <a:xfrm>
            <a:off x="552000" y="4725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4" name="Rechteck 51">
            <a:extLst>
              <a:ext uri="{FF2B5EF4-FFF2-40B4-BE49-F238E27FC236}">
                <a16:creationId xmlns:a16="http://schemas.microsoft.com/office/drawing/2014/main" id="{161E470C-2431-499B-A970-36566D10BEAC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D366FFB-6312-43C2-B75A-41C9E71C97F9}"/>
              </a:ext>
            </a:extLst>
          </p:cNvPr>
          <p:cNvSpPr/>
          <p:nvPr/>
        </p:nvSpPr>
        <p:spPr>
          <a:xfrm>
            <a:off x="1632000" y="980944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powerful formatting functions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Small number of statements suffice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D3EECA2-D007-46A1-AD61-F07F723B16FE}"/>
              </a:ext>
            </a:extLst>
          </p:cNvPr>
          <p:cNvSpPr/>
          <p:nvPr/>
        </p:nvSpPr>
        <p:spPr>
          <a:xfrm>
            <a:off x="4727999" y="981000"/>
            <a:ext cx="4607999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Portability ensured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Statements are independent from platform and output format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7FB9E97-0DD0-4F56-B9EE-B1838DD58F10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581B7552-5A35-477D-B395-B98DD32BC146}"/>
              </a:ext>
            </a:extLst>
          </p:cNvPr>
          <p:cNvSpPr/>
          <p:nvPr/>
        </p:nvSpPr>
        <p:spPr>
          <a:xfrm>
            <a:off x="336000" y="220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D7F6A320-245F-4480-B8BE-D632516184B7}"/>
              </a:ext>
            </a:extLst>
          </p:cNvPr>
          <p:cNvSpPr/>
          <p:nvPr/>
        </p:nvSpPr>
        <p:spPr>
          <a:xfrm>
            <a:off x="336000" y="270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4D3BF1C9-24CD-4548-9061-656D6A0E8036}"/>
              </a:ext>
            </a:extLst>
          </p:cNvPr>
          <p:cNvSpPr/>
          <p:nvPr/>
        </p:nvSpPr>
        <p:spPr>
          <a:xfrm>
            <a:off x="336000" y="321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4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6F3C50E-9668-450A-8138-08108A94476C}"/>
              </a:ext>
            </a:extLst>
          </p:cNvPr>
          <p:cNvSpPr/>
          <p:nvPr/>
        </p:nvSpPr>
        <p:spPr>
          <a:xfrm>
            <a:off x="336000" y="371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E76270D2-FE50-4230-9AD2-B4BCE79225DF}"/>
              </a:ext>
            </a:extLst>
          </p:cNvPr>
          <p:cNvSpPr/>
          <p:nvPr/>
        </p:nvSpPr>
        <p:spPr>
          <a:xfrm>
            <a:off x="336000" y="42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6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D30F75A3-2C10-41F2-909E-6937FCCDD98C}"/>
              </a:ext>
            </a:extLst>
          </p:cNvPr>
          <p:cNvSpPr/>
          <p:nvPr/>
        </p:nvSpPr>
        <p:spPr>
          <a:xfrm>
            <a:off x="336000" y="472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F07AB7B-C0B1-4441-810B-885DBB4ECE68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4" name="Titel 1">
            <a:extLst>
              <a:ext uri="{FF2B5EF4-FFF2-40B4-BE49-F238E27FC236}">
                <a16:creationId xmlns:a16="http://schemas.microsoft.com/office/drawing/2014/main" id="{7E9F51E9-5503-0A4E-A979-740E6A55B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Enhanced format with 5 Statements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742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76394D-70D7-4F1C-B35F-D09A64850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12" y="1628738"/>
            <a:ext cx="4390690" cy="25475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7EE685-81A9-4133-B4DD-9FC6045A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219" y="1671268"/>
            <a:ext cx="4645589" cy="24035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2111987" y="4909045"/>
            <a:ext cx="7968026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source1: </a:t>
            </a:r>
            <a:r>
              <a:rPr lang="de-CH" sz="1200" dirty="0">
                <a:hlinkClick r:id="rId4"/>
              </a:rPr>
              <a:t>https://www.slickcharts.com/nasdaq100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source2: </a:t>
            </a:r>
            <a:r>
              <a:rPr lang="de-CH" sz="1200" dirty="0">
                <a:hlinkClick r:id="rId5"/>
              </a:rPr>
              <a:t>https://www.slickcharts.com/sp500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  <p:grpSp>
        <p:nvGrpSpPr>
          <p:cNvPr id="28" name="Gruppieren 8">
            <a:extLst>
              <a:ext uri="{FF2B5EF4-FFF2-40B4-BE49-F238E27FC236}">
                <a16:creationId xmlns:a16="http://schemas.microsoft.com/office/drawing/2014/main" id="{B8D64734-9BE3-024E-BE6A-28C602A4B143}"/>
              </a:ext>
            </a:extLst>
          </p:cNvPr>
          <p:cNvGrpSpPr/>
          <p:nvPr/>
        </p:nvGrpSpPr>
        <p:grpSpPr>
          <a:xfrm>
            <a:off x="5297503" y="2620312"/>
            <a:ext cx="1207750" cy="708185"/>
            <a:chOff x="4944000" y="2447255"/>
            <a:chExt cx="1440000" cy="909745"/>
          </a:xfrm>
        </p:grpSpPr>
        <p:sp>
          <p:nvSpPr>
            <p:cNvPr id="35" name="B4P">
              <a:extLst>
                <a:ext uri="{FF2B5EF4-FFF2-40B4-BE49-F238E27FC236}">
                  <a16:creationId xmlns:a16="http://schemas.microsoft.com/office/drawing/2014/main" id="{1A772867-573E-654B-A9FA-77B22CD346B5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4P</a:t>
              </a:r>
            </a:p>
          </p:txBody>
        </p:sp>
        <p:sp>
          <p:nvSpPr>
            <p:cNvPr id="36" name="Triangle">
              <a:extLst>
                <a:ext uri="{FF2B5EF4-FFF2-40B4-BE49-F238E27FC236}">
                  <a16:creationId xmlns:a16="http://schemas.microsoft.com/office/drawing/2014/main" id="{2A37F462-B074-B74C-92B7-6B4F9D7A2D97}"/>
                </a:ext>
              </a:extLst>
            </p:cNvPr>
            <p:cNvSpPr/>
            <p:nvPr/>
          </p:nvSpPr>
          <p:spPr>
            <a:xfrm rot="5400000">
              <a:off x="5447936" y="2709000"/>
              <a:ext cx="432000" cy="86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grpSp>
        <p:nvGrpSpPr>
          <p:cNvPr id="29" name="Gruppieren 20">
            <a:extLst>
              <a:ext uri="{FF2B5EF4-FFF2-40B4-BE49-F238E27FC236}">
                <a16:creationId xmlns:a16="http://schemas.microsoft.com/office/drawing/2014/main" id="{E673B26A-5DCB-B848-B21E-CCC87015CB11}"/>
              </a:ext>
            </a:extLst>
          </p:cNvPr>
          <p:cNvGrpSpPr/>
          <p:nvPr/>
        </p:nvGrpSpPr>
        <p:grpSpPr>
          <a:xfrm>
            <a:off x="5339200" y="2647089"/>
            <a:ext cx="1134143" cy="909223"/>
            <a:chOff x="4944000" y="2349000"/>
            <a:chExt cx="1440000" cy="1152000"/>
          </a:xfrm>
        </p:grpSpPr>
        <p:sp>
          <p:nvSpPr>
            <p:cNvPr id="32" name="Rechteck: abgerundete Ecken 14">
              <a:extLst>
                <a:ext uri="{FF2B5EF4-FFF2-40B4-BE49-F238E27FC236}">
                  <a16:creationId xmlns:a16="http://schemas.microsoft.com/office/drawing/2014/main" id="{24A9C3F8-408F-E54B-B6E3-C47B031FD57D}"/>
                </a:ext>
              </a:extLst>
            </p:cNvPr>
            <p:cNvSpPr/>
            <p:nvPr/>
          </p:nvSpPr>
          <p:spPr>
            <a:xfrm>
              <a:off x="4944224" y="2349000"/>
              <a:ext cx="1439712" cy="1152000"/>
            </a:xfrm>
            <a:prstGeom prst="roundRect">
              <a:avLst>
                <a:gd name="adj" fmla="val 11065"/>
              </a:avLst>
            </a:prstGeom>
            <a:gradFill flip="none" rotWithShape="1">
              <a:gsLst>
                <a:gs pos="0">
                  <a:srgbClr val="1E3C78"/>
                </a:gs>
                <a:gs pos="100000">
                  <a:srgbClr val="3264C8"/>
                </a:gs>
              </a:gsLst>
              <a:lin ang="5400000" scaled="1"/>
              <a:tileRect/>
            </a:gradFill>
            <a:ln w="12700">
              <a:miter lim="400000"/>
            </a:ln>
            <a:effectLst/>
          </p:spPr>
          <p:txBody>
            <a:bodyPr lIns="36000" tIns="36000" rIns="36000" bIns="3600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B4P">
              <a:extLst>
                <a:ext uri="{FF2B5EF4-FFF2-40B4-BE49-F238E27FC236}">
                  <a16:creationId xmlns:a16="http://schemas.microsoft.com/office/drawing/2014/main" id="{82F8CB4E-21A0-1542-873A-A91DECEAF691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B4P</a:t>
              </a:r>
            </a:p>
          </p:txBody>
        </p:sp>
        <p:sp>
          <p:nvSpPr>
            <p:cNvPr id="34" name="Triangle">
              <a:extLst>
                <a:ext uri="{FF2B5EF4-FFF2-40B4-BE49-F238E27FC236}">
                  <a16:creationId xmlns:a16="http://schemas.microsoft.com/office/drawing/2014/main" id="{60702E46-5954-1A4D-86F4-AE7C86F1CEA4}"/>
                </a:ext>
              </a:extLst>
            </p:cNvPr>
            <p:cNvSpPr/>
            <p:nvPr/>
          </p:nvSpPr>
          <p:spPr>
            <a:xfrm rot="5400000">
              <a:off x="5447999" y="2886706"/>
              <a:ext cx="432000" cy="572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sp>
        <p:nvSpPr>
          <p:cNvPr id="30" name="Right Arrow 26">
            <a:extLst>
              <a:ext uri="{FF2B5EF4-FFF2-40B4-BE49-F238E27FC236}">
                <a16:creationId xmlns:a16="http://schemas.microsoft.com/office/drawing/2014/main" id="{DA8675A5-C3F0-A245-95EA-3B9F827651B8}"/>
              </a:ext>
            </a:extLst>
          </p:cNvPr>
          <p:cNvSpPr/>
          <p:nvPr/>
        </p:nvSpPr>
        <p:spPr>
          <a:xfrm>
            <a:off x="5075974" y="3034148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1" name="Right Arrow 27">
            <a:extLst>
              <a:ext uri="{FF2B5EF4-FFF2-40B4-BE49-F238E27FC236}">
                <a16:creationId xmlns:a16="http://schemas.microsoft.com/office/drawing/2014/main" id="{5CBE21CB-D396-2942-B307-CAA9D4EED534}"/>
              </a:ext>
            </a:extLst>
          </p:cNvPr>
          <p:cNvSpPr/>
          <p:nvPr/>
        </p:nvSpPr>
        <p:spPr>
          <a:xfrm>
            <a:off x="6456000" y="2997000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6961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erade Verbindung mit Pfeil 55">
            <a:extLst>
              <a:ext uri="{FF2B5EF4-FFF2-40B4-BE49-F238E27FC236}">
                <a16:creationId xmlns:a16="http://schemas.microsoft.com/office/drawing/2014/main" id="{ADAE950A-AB2C-40C5-8A38-BD1E69ACB8ED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F687A123-E791-4C32-AD00-4D19056CCB6F}"/>
              </a:ext>
            </a:extLst>
          </p:cNvPr>
          <p:cNvSpPr txBox="1"/>
          <p:nvPr/>
        </p:nvSpPr>
        <p:spPr>
          <a:xfrm>
            <a:off x="1632000" y="1701056"/>
            <a:ext cx="10224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{nasdaq100, sp500} ,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"https://</a:t>
            </a:r>
            <a:r>
              <a:rPr lang="en-US" sz="10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clean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trim spaces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']=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smart numeral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middle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['%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'(',')' )); [Price]=clean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Weights are specific to Nasdaq and S&amp;P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); // Number the items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auto width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theme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Zebra Vertical Lines, pattern, 2, table, "gridlines, false"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Negative numbers: red; positive numbers: navy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}, { 2: row() }, single, text color,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if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[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navy,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5" name="Rechteck 48">
            <a:extLst>
              <a:ext uri="{FF2B5EF4-FFF2-40B4-BE49-F238E27FC236}">
                <a16:creationId xmlns:a16="http://schemas.microsoft.com/office/drawing/2014/main" id="{A7C6D18E-E897-451D-A015-2BAE3533FBDC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7" name="Rechteck 49">
            <a:extLst>
              <a:ext uri="{FF2B5EF4-FFF2-40B4-BE49-F238E27FC236}">
                <a16:creationId xmlns:a16="http://schemas.microsoft.com/office/drawing/2014/main" id="{908C6266-EE69-4610-B5A4-0C890D01FFE6}"/>
              </a:ext>
            </a:extLst>
          </p:cNvPr>
          <p:cNvSpPr/>
          <p:nvPr/>
        </p:nvSpPr>
        <p:spPr>
          <a:xfrm>
            <a:off x="552000" y="282843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" name="Rechteck 58">
            <a:extLst>
              <a:ext uri="{FF2B5EF4-FFF2-40B4-BE49-F238E27FC236}">
                <a16:creationId xmlns:a16="http://schemas.microsoft.com/office/drawing/2014/main" id="{7D40066F-11C8-4EDE-BBAE-0E308B3A8D61}"/>
              </a:ext>
            </a:extLst>
          </p:cNvPr>
          <p:cNvSpPr/>
          <p:nvPr/>
        </p:nvSpPr>
        <p:spPr>
          <a:xfrm>
            <a:off x="552000" y="232443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1" name="Rechteck 65">
            <a:extLst>
              <a:ext uri="{FF2B5EF4-FFF2-40B4-BE49-F238E27FC236}">
                <a16:creationId xmlns:a16="http://schemas.microsoft.com/office/drawing/2014/main" id="{1E11BD07-95A0-4421-9D4D-6D11A092E221}"/>
              </a:ext>
            </a:extLst>
          </p:cNvPr>
          <p:cNvSpPr/>
          <p:nvPr/>
        </p:nvSpPr>
        <p:spPr>
          <a:xfrm>
            <a:off x="552000" y="3959058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2" name="Rechteck 73">
            <a:extLst>
              <a:ext uri="{FF2B5EF4-FFF2-40B4-BE49-F238E27FC236}">
                <a16:creationId xmlns:a16="http://schemas.microsoft.com/office/drawing/2014/main" id="{061212AA-C2E5-4D70-B9FF-D78DCECD3A6B}"/>
              </a:ext>
            </a:extLst>
          </p:cNvPr>
          <p:cNvSpPr/>
          <p:nvPr/>
        </p:nvSpPr>
        <p:spPr>
          <a:xfrm>
            <a:off x="552000" y="3469509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3" name="Rechteck 74">
            <a:extLst>
              <a:ext uri="{FF2B5EF4-FFF2-40B4-BE49-F238E27FC236}">
                <a16:creationId xmlns:a16="http://schemas.microsoft.com/office/drawing/2014/main" id="{6FEBFBD5-4729-4B77-82DE-B350D75AA11F}"/>
              </a:ext>
            </a:extLst>
          </p:cNvPr>
          <p:cNvSpPr/>
          <p:nvPr/>
        </p:nvSpPr>
        <p:spPr>
          <a:xfrm>
            <a:off x="552000" y="4895059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4" name="Rechteck 51">
            <a:extLst>
              <a:ext uri="{FF2B5EF4-FFF2-40B4-BE49-F238E27FC236}">
                <a16:creationId xmlns:a16="http://schemas.microsoft.com/office/drawing/2014/main" id="{161E470C-2431-499B-A970-36566D10BEAC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FDBFE2A-28DA-446E-9520-8B90EEFFE95F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EE4B938C-C279-4D92-909D-9DBC2B7AD444}"/>
              </a:ext>
            </a:extLst>
          </p:cNvPr>
          <p:cNvSpPr/>
          <p:nvPr/>
        </p:nvSpPr>
        <p:spPr>
          <a:xfrm>
            <a:off x="336000" y="227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613040A-2002-4CB7-A1B3-46BE2189E5A0}"/>
              </a:ext>
            </a:extLst>
          </p:cNvPr>
          <p:cNvSpPr/>
          <p:nvPr/>
        </p:nvSpPr>
        <p:spPr>
          <a:xfrm>
            <a:off x="336000" y="278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84E21F4C-FE1E-4CB8-9B96-CC1EC83DB58C}"/>
              </a:ext>
            </a:extLst>
          </p:cNvPr>
          <p:cNvSpPr/>
          <p:nvPr/>
        </p:nvSpPr>
        <p:spPr>
          <a:xfrm>
            <a:off x="336000" y="342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4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F98FFBA-87CB-48C1-8C39-9CBA35576D62}"/>
              </a:ext>
            </a:extLst>
          </p:cNvPr>
          <p:cNvSpPr/>
          <p:nvPr/>
        </p:nvSpPr>
        <p:spPr>
          <a:xfrm>
            <a:off x="336000" y="393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A55B7C7D-550B-4662-8D22-FAA1DAC46155}"/>
              </a:ext>
            </a:extLst>
          </p:cNvPr>
          <p:cNvSpPr/>
          <p:nvPr/>
        </p:nvSpPr>
        <p:spPr>
          <a:xfrm>
            <a:off x="336000" y="486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F60C8D43-A3C2-4015-877F-483B21D34DF1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3" name="Titel 1">
            <a:extLst>
              <a:ext uri="{FF2B5EF4-FFF2-40B4-BE49-F238E27FC236}">
                <a16:creationId xmlns:a16="http://schemas.microsoft.com/office/drawing/2014/main" id="{011C737C-243B-6B4B-B6A0-3D28B2286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8CAB79C-15E6-1B46-BD1A-0C3ECA188F55}"/>
              </a:ext>
            </a:extLst>
          </p:cNvPr>
          <p:cNvSpPr/>
          <p:nvPr/>
        </p:nvSpPr>
        <p:spPr>
          <a:xfrm>
            <a:off x="1606167" y="1135404"/>
            <a:ext cx="96738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18 Statements to import, clean, merge, and format all Stock data in one Excel table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34247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Analyzing all Presidents in Wikipedia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3" y="1557000"/>
            <a:ext cx="3624137" cy="297942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0" y="2038115"/>
            <a:ext cx="4978513" cy="177209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2123637" y="5248950"/>
            <a:ext cx="7920000" cy="13687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 Download the list of Presidents and generate Excel table with one president per row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source: </a:t>
            </a:r>
            <a:r>
              <a:rPr lang="de-CH" sz="1200" dirty="0">
                <a:hlinkClick r:id="rId4"/>
              </a:rPr>
              <a:t>https://en.wikipedia.org/wiki/List_of_presidents_of_the_United_States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Presidents had multiple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Generate a nice table with </a:t>
            </a:r>
            <a:r>
              <a:rPr lang="en-US" sz="1200" b="1" dirty="0">
                <a:solidFill>
                  <a:schemeClr val="tx1"/>
                </a:solidFill>
              </a:rPr>
              <a:t>parties colored differently</a:t>
            </a:r>
          </a:p>
        </p:txBody>
      </p:sp>
      <p:grpSp>
        <p:nvGrpSpPr>
          <p:cNvPr id="26" name="Group 23">
            <a:extLst>
              <a:ext uri="{FF2B5EF4-FFF2-40B4-BE49-F238E27FC236}">
                <a16:creationId xmlns:a16="http://schemas.microsoft.com/office/drawing/2014/main" id="{B260E60D-28FA-A241-B01C-AEBC8CBF10E2}"/>
              </a:ext>
            </a:extLst>
          </p:cNvPr>
          <p:cNvGrpSpPr/>
          <p:nvPr/>
        </p:nvGrpSpPr>
        <p:grpSpPr>
          <a:xfrm>
            <a:off x="5088000" y="2493000"/>
            <a:ext cx="1656000" cy="936000"/>
            <a:chOff x="4625551" y="2005520"/>
            <a:chExt cx="1974449" cy="1202399"/>
          </a:xfrm>
        </p:grpSpPr>
        <p:grpSp>
          <p:nvGrpSpPr>
            <p:cNvPr id="27" name="Gruppieren 8">
              <a:extLst>
                <a:ext uri="{FF2B5EF4-FFF2-40B4-BE49-F238E27FC236}">
                  <a16:creationId xmlns:a16="http://schemas.microsoft.com/office/drawing/2014/main" id="{1114E857-820C-2745-A9E5-BA475C3B7FDB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0A10E3B8-480E-3641-B022-2CB6C7A13BD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AE3A2CF8-2A2A-1842-9153-FEE70EC74A8C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8" name="Gruppieren 20">
              <a:extLst>
                <a:ext uri="{FF2B5EF4-FFF2-40B4-BE49-F238E27FC236}">
                  <a16:creationId xmlns:a16="http://schemas.microsoft.com/office/drawing/2014/main" id="{4B1490B9-42D5-724A-A006-80AA666E1D3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F1C9B98-306E-054A-BEC2-A0D0F608D034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28CE70A1-2D5E-CA4F-9AEB-FF1F2F94607C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DC15AF50-6C30-5240-8F2E-910B58CCFA4A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9" name="Right Arrow 26">
              <a:extLst>
                <a:ext uri="{FF2B5EF4-FFF2-40B4-BE49-F238E27FC236}">
                  <a16:creationId xmlns:a16="http://schemas.microsoft.com/office/drawing/2014/main" id="{BB1993B8-9307-7F45-9B99-DF733E61B5B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FF9E285-2FAD-4048-A067-CAF0618E890B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5CEADC7-BFF3-024F-8C7B-E3EDB8027890}"/>
              </a:ext>
            </a:extLst>
          </p:cNvPr>
          <p:cNvSpPr/>
          <p:nvPr/>
        </p:nvSpPr>
        <p:spPr>
          <a:xfrm>
            <a:off x="1606168" y="1135404"/>
            <a:ext cx="792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16 Statements to integrate and format all Presidents in one Excel table</a:t>
            </a:r>
            <a:endParaRPr lang="en-US" b="1" dirty="0"/>
          </a:p>
        </p:txBody>
      </p:sp>
      <p:cxnSp>
        <p:nvCxnSpPr>
          <p:cNvPr id="19" name="Gerade Verbindung mit Pfeil 55">
            <a:extLst>
              <a:ext uri="{FF2B5EF4-FFF2-40B4-BE49-F238E27FC236}">
                <a16:creationId xmlns:a16="http://schemas.microsoft.com/office/drawing/2014/main" id="{2F7FDB7B-0D1D-46F0-AC62-0871667C1246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48">
            <a:extLst>
              <a:ext uri="{FF2B5EF4-FFF2-40B4-BE49-F238E27FC236}">
                <a16:creationId xmlns:a16="http://schemas.microsoft.com/office/drawing/2014/main" id="{1C77A20A-C724-40BC-97D6-452E6928263E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3" name="Rechteck 49">
            <a:extLst>
              <a:ext uri="{FF2B5EF4-FFF2-40B4-BE49-F238E27FC236}">
                <a16:creationId xmlns:a16="http://schemas.microsoft.com/office/drawing/2014/main" id="{A8BD236B-C657-4AEF-BE4D-937D26248704}"/>
              </a:ext>
            </a:extLst>
          </p:cNvPr>
          <p:cNvSpPr/>
          <p:nvPr/>
        </p:nvSpPr>
        <p:spPr>
          <a:xfrm>
            <a:off x="552000" y="3357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5" name="Rechteck 58">
            <a:extLst>
              <a:ext uri="{FF2B5EF4-FFF2-40B4-BE49-F238E27FC236}">
                <a16:creationId xmlns:a16="http://schemas.microsoft.com/office/drawing/2014/main" id="{DBB0EFEE-2EC5-4CE5-B6E8-17DBE1043800}"/>
              </a:ext>
            </a:extLst>
          </p:cNvPr>
          <p:cNvSpPr/>
          <p:nvPr/>
        </p:nvSpPr>
        <p:spPr>
          <a:xfrm>
            <a:off x="552000" y="2591059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6" name="Rechteck 65">
            <a:extLst>
              <a:ext uri="{FF2B5EF4-FFF2-40B4-BE49-F238E27FC236}">
                <a16:creationId xmlns:a16="http://schemas.microsoft.com/office/drawing/2014/main" id="{08001D0D-F266-4B99-A04D-E2E2B1D9A822}"/>
              </a:ext>
            </a:extLst>
          </p:cNvPr>
          <p:cNvSpPr/>
          <p:nvPr/>
        </p:nvSpPr>
        <p:spPr>
          <a:xfrm>
            <a:off x="552000" y="4293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8" name="Rechteck 74">
            <a:extLst>
              <a:ext uri="{FF2B5EF4-FFF2-40B4-BE49-F238E27FC236}">
                <a16:creationId xmlns:a16="http://schemas.microsoft.com/office/drawing/2014/main" id="{DDB8503B-E39D-4EAF-80F1-B434E100757D}"/>
              </a:ext>
            </a:extLst>
          </p:cNvPr>
          <p:cNvSpPr/>
          <p:nvPr/>
        </p:nvSpPr>
        <p:spPr>
          <a:xfrm>
            <a:off x="552000" y="5229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9" name="Rechteck 51">
            <a:extLst>
              <a:ext uri="{FF2B5EF4-FFF2-40B4-BE49-F238E27FC236}">
                <a16:creationId xmlns:a16="http://schemas.microsoft.com/office/drawing/2014/main" id="{DAE5957E-556F-49DD-BEFD-710A79F35AEB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75051945-687F-45B1-9427-79F6DB9B99B1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5600CD9-CDD7-4C9E-A260-578748846240}"/>
              </a:ext>
            </a:extLst>
          </p:cNvPr>
          <p:cNvSpPr/>
          <p:nvPr/>
        </p:nvSpPr>
        <p:spPr>
          <a:xfrm>
            <a:off x="336000" y="2591059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DE1D42F-482A-4C0C-A056-8FA46399250C}"/>
              </a:ext>
            </a:extLst>
          </p:cNvPr>
          <p:cNvSpPr/>
          <p:nvPr/>
        </p:nvSpPr>
        <p:spPr>
          <a:xfrm>
            <a:off x="336000" y="335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94CDA95-840B-43D4-AC1E-89D48AA55F69}"/>
              </a:ext>
            </a:extLst>
          </p:cNvPr>
          <p:cNvSpPr/>
          <p:nvPr/>
        </p:nvSpPr>
        <p:spPr>
          <a:xfrm>
            <a:off x="336000" y="429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EBCA24F-2679-4BBE-8DB2-CB1E61C8494D}"/>
              </a:ext>
            </a:extLst>
          </p:cNvPr>
          <p:cNvSpPr/>
          <p:nvPr/>
        </p:nvSpPr>
        <p:spPr>
          <a:xfrm>
            <a:off x="336000" y="522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870396C-0FCE-4CC5-90F4-36BA13EB6D09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7EA59FD8-63F4-4427-939B-2833778ECEFB}"/>
              </a:ext>
            </a:extLst>
          </p:cNvPr>
          <p:cNvSpPr txBox="1"/>
          <p:nvPr/>
        </p:nvSpPr>
        <p:spPr>
          <a:xfrm>
            <a:off x="1632000" y="1701056"/>
            <a:ext cx="10296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This library needs to be included if you want to add style and formatting to the table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10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10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Strip all footnote references and new lines in the fields, and the last table row with footnotes inside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length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presidents ) -1 );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replace all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literal([.]), { '[?]', new line}, ''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Remove the blank column originally containing portraits and put president name into all rows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{Portrait,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{"Presidency (1)", "Party (1)"}, {Period,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	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	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{{ Party Name,			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Democratic,  		"#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8080FF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Light blue */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}, 	{ Republican,		"#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FF8080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Light red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Federalist,  		coral },						{ "Democratic- Republican",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Whig, 				yellow },						{ "Democratic-Republican",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National Union, 	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},						{ Unaffiliated, 		gray 15 }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								                       fill color, [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24" name="Titel 1">
            <a:extLst>
              <a:ext uri="{FF2B5EF4-FFF2-40B4-BE49-F238E27FC236}">
                <a16:creationId xmlns:a16="http://schemas.microsoft.com/office/drawing/2014/main" id="{1ECED126-0CB4-9143-B5A3-B024619D4638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CA" sz="2000" kern="1200" cap="none" baseline="0" noProof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rgbClr val="3264C8"/>
                </a:solidFill>
              </a:rPr>
              <a:t>B4P Example #3</a:t>
            </a:r>
            <a:br>
              <a:rPr lang="en-US">
                <a:solidFill>
                  <a:srgbClr val="2850A0"/>
                </a:solidFill>
              </a:rPr>
            </a:br>
            <a:r>
              <a:rPr lang="en-US">
                <a:solidFill>
                  <a:schemeClr val="bg1">
                    <a:lumMod val="65000"/>
                  </a:schemeClr>
                </a:solidFill>
              </a:rPr>
              <a:t>Analyzing all Presidents in Wikipedia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0" y="1845000"/>
            <a:ext cx="11232000" cy="2664000"/>
          </a:xfrm>
        </p:spPr>
        <p:txBody>
          <a:bodyPr/>
          <a:lstStyle/>
          <a:p>
            <a:pPr algn="ctr"/>
            <a:r>
              <a:rPr lang="de-CH" sz="5400" dirty="0">
                <a:solidFill>
                  <a:srgbClr val="3264C8"/>
                </a:solidFill>
              </a:rPr>
              <a:t>B4P </a:t>
            </a:r>
            <a:br>
              <a:rPr lang="de-CH" sz="5400" dirty="0">
                <a:solidFill>
                  <a:srgbClr val="3264C8"/>
                </a:solidFill>
              </a:rPr>
            </a:br>
            <a:r>
              <a:rPr lang="de-CH" sz="5400" dirty="0">
                <a:solidFill>
                  <a:srgbClr val="3264C8"/>
                </a:solidFill>
              </a:rPr>
              <a:t>Real-World </a:t>
            </a:r>
            <a:br>
              <a:rPr lang="de-CH" sz="5400" dirty="0">
                <a:solidFill>
                  <a:srgbClr val="3264C8"/>
                </a:solidFill>
              </a:rPr>
            </a:br>
            <a:r>
              <a:rPr lang="de-CH" sz="5400" dirty="0" err="1">
                <a:solidFill>
                  <a:srgbClr val="3264C8"/>
                </a:solidFill>
              </a:rPr>
              <a:t>Use</a:t>
            </a:r>
            <a:r>
              <a:rPr lang="de-CH" sz="5400" dirty="0">
                <a:solidFill>
                  <a:srgbClr val="3264C8"/>
                </a:solidFill>
              </a:rPr>
              <a:t> Cases</a:t>
            </a:r>
          </a:p>
        </p:txBody>
      </p:sp>
    </p:spTree>
    <p:extLst>
      <p:ext uri="{BB962C8B-B14F-4D97-AF65-F5344CB8AC3E}">
        <p14:creationId xmlns:p14="http://schemas.microsoft.com/office/powerpoint/2010/main" val="1365743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976544"/>
            <a:ext cx="1872000" cy="5764456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Integrating Corporate data from branch offices worldwide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522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989000"/>
            <a:ext cx="1800200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827291"/>
            <a:ext cx="1584176" cy="499085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894560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478764"/>
            <a:ext cx="1584176" cy="50382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 flipV="1">
            <a:off x="2063552" y="2015118"/>
            <a:ext cx="1727568" cy="621883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3134976"/>
            <a:ext cx="1584176" cy="499257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3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3206984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8448" cy="126014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786621"/>
            <a:ext cx="1584176" cy="49925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4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7568" cy="1907964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063552" y="2015119"/>
            <a:ext cx="1727568" cy="3175508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941000"/>
            <a:ext cx="1584176" cy="499253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19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50129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063552" y="2038577"/>
            <a:ext cx="1727568" cy="380369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701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773008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4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493240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2205056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92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314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42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328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314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5" y="3213241"/>
            <a:ext cx="287968" cy="252011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77300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1. Load Data from all Sources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different sites originate from 20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493000"/>
            <a:ext cx="3456000" cy="47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2. Clean-Up and Harmonize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314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3. Align Product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64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86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414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400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86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5" y="3933241"/>
            <a:ext cx="270260" cy="252012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86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4. Align Project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58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653240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653240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79724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36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54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530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508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530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44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530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60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80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616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94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602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94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3285240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4005240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373240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6129348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6093488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46139" y="1053163"/>
            <a:ext cx="2409845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i="1" dirty="0">
                <a:solidFill>
                  <a:schemeClr val="tx1"/>
                </a:solidFill>
              </a:rPr>
              <a:t>Each region manages their own data in different database systems or manually with 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592641"/>
            <a:ext cx="1584176" cy="49925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20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37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93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321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609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167344" y="2493000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revolving, </a:t>
            </a:r>
            <a:b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6012350" y="2421256"/>
            <a:ext cx="245965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20" name="B4P">
            <a:extLst>
              <a:ext uri="{FF2B5EF4-FFF2-40B4-BE49-F238E27FC236}">
                <a16:creationId xmlns:a16="http://schemas.microsoft.com/office/drawing/2014/main" id="{BDE38851-10C2-3F43-B588-B0588D890354}"/>
              </a:ext>
            </a:extLst>
          </p:cNvPr>
          <p:cNvSpPr txBox="1"/>
          <p:nvPr/>
        </p:nvSpPr>
        <p:spPr>
          <a:xfrm>
            <a:off x="4061757" y="1134259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7B026B14-767B-2D44-8777-EF42383B6CD6}"/>
              </a:ext>
            </a:extLst>
          </p:cNvPr>
          <p:cNvSpPr/>
          <p:nvPr/>
        </p:nvSpPr>
        <p:spPr>
          <a:xfrm>
            <a:off x="293414" y="6283963"/>
            <a:ext cx="2869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/>
              <a:t>More than 20 different files!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E2B0D88-F1D6-394A-90FB-E29669E8D000}"/>
              </a:ext>
            </a:extLst>
          </p:cNvPr>
          <p:cNvSpPr/>
          <p:nvPr/>
        </p:nvSpPr>
        <p:spPr>
          <a:xfrm>
            <a:off x="1127464" y="4365000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1" name="Flussdiagramm: Zentralspeicher 24">
            <a:extLst>
              <a:ext uri="{FF2B5EF4-FFF2-40B4-BE49-F238E27FC236}">
                <a16:creationId xmlns:a16="http://schemas.microsoft.com/office/drawing/2014/main" id="{142575E9-7493-1447-934B-16550584CE2E}"/>
              </a:ext>
            </a:extLst>
          </p:cNvPr>
          <p:cNvSpPr/>
          <p:nvPr/>
        </p:nvSpPr>
        <p:spPr>
          <a:xfrm>
            <a:off x="1487488" y="254853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2" name="Flussdiagramm: Zentralspeicher 24">
            <a:extLst>
              <a:ext uri="{FF2B5EF4-FFF2-40B4-BE49-F238E27FC236}">
                <a16:creationId xmlns:a16="http://schemas.microsoft.com/office/drawing/2014/main" id="{164B97F5-ABA3-2B4D-8B03-C37978730B49}"/>
              </a:ext>
            </a:extLst>
          </p:cNvPr>
          <p:cNvSpPr/>
          <p:nvPr/>
        </p:nvSpPr>
        <p:spPr>
          <a:xfrm>
            <a:off x="1503369" y="3842657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3" name="Zylinder 17">
            <a:extLst>
              <a:ext uri="{FF2B5EF4-FFF2-40B4-BE49-F238E27FC236}">
                <a16:creationId xmlns:a16="http://schemas.microsoft.com/office/drawing/2014/main" id="{6B128654-4BD5-8847-BC99-2ED2CE3DEE29}"/>
              </a:ext>
            </a:extLst>
          </p:cNvPr>
          <p:cNvSpPr/>
          <p:nvPr/>
        </p:nvSpPr>
        <p:spPr>
          <a:xfrm>
            <a:off x="1500204" y="5659425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64815474-BF38-0248-9369-69D1D2BDD0EB}"/>
              </a:ext>
            </a:extLst>
          </p:cNvPr>
          <p:cNvSpPr/>
          <p:nvPr/>
        </p:nvSpPr>
        <p:spPr>
          <a:xfrm>
            <a:off x="1127464" y="4537481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AB047E7E-FB62-114A-B198-337B1D0DF0A2}"/>
              </a:ext>
            </a:extLst>
          </p:cNvPr>
          <p:cNvSpPr/>
          <p:nvPr/>
        </p:nvSpPr>
        <p:spPr>
          <a:xfrm>
            <a:off x="1127464" y="4709962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118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00" y="2737631"/>
            <a:ext cx="1295920" cy="40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163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rgbClr val="2850A0"/>
                </a:solidFill>
              </a:rPr>
              <a:t>B4P Data Integration and Analytics Engine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endParaRPr lang="en-US" dirty="0">
              <a:solidFill>
                <a:srgbClr val="2850A0"/>
              </a:solidFill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766076" y="2130665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939857" y="3209996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814137" y="2118658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773510" y="1411722"/>
            <a:ext cx="2378734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Multiple complex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607477" y="1387017"/>
            <a:ext cx="205524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347003" y="1390175"/>
            <a:ext cx="311699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lang="en-US" sz="1600" dirty="0">
                <a:latin typeface="+mj-lt"/>
              </a:rPr>
              <a:t>B4P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4300515" y="5702779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5308515" y="5918779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Database exports (Salesforce, Oracle, SAP,  FileMaker, et al)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5308515" y="6134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5308515" y="6350779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6467359" y="4356875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6507942" y="4400848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4060900" y="2133721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4060900" y="3110415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989599" y="2118658"/>
            <a:ext cx="2063293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872034" y="2468621"/>
            <a:ext cx="2162699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 lang="en-US"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2324706" y="3292495"/>
            <a:ext cx="92438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2359340" y="2309534"/>
            <a:ext cx="84341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2357685" y="3798189"/>
            <a:ext cx="85842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6135276" y="4824508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824009" y="4835394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B52D6-5BC7-9548-883B-2B6A139E7118}"/>
              </a:ext>
            </a:extLst>
          </p:cNvPr>
          <p:cNvGrpSpPr/>
          <p:nvPr/>
        </p:nvGrpSpPr>
        <p:grpSpPr>
          <a:xfrm>
            <a:off x="3705297" y="2269378"/>
            <a:ext cx="288497" cy="329375"/>
            <a:chOff x="3732405" y="2367361"/>
            <a:chExt cx="288497" cy="329375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5092086" y="4366505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5359676" y="3850469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620440" y="3852369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556259" y="4439667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562877" y="4618947"/>
            <a:ext cx="284691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17FDC6-DD2E-CE44-80B1-E6E6C45F4B72}"/>
              </a:ext>
            </a:extLst>
          </p:cNvPr>
          <p:cNvGrpSpPr/>
          <p:nvPr/>
        </p:nvGrpSpPr>
        <p:grpSpPr>
          <a:xfrm>
            <a:off x="3705297" y="3254026"/>
            <a:ext cx="288496" cy="352957"/>
            <a:chOff x="3732405" y="3352009"/>
            <a:chExt cx="288496" cy="352957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627012" y="4477493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5130691" y="4403218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5139176" y="4426866"/>
            <a:ext cx="37926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522327" y="2411375"/>
            <a:ext cx="7912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5308515" y="5702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1000"/>
              <a:t>Excel, XLS,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563768" y="5918779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640713" y="6134779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web data</a:t>
            </a:r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568577" y="6350779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2335158" y="5635017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 lang="en-US"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655655" y="5965385"/>
            <a:ext cx="1640345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 Sources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606617" y="2884400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447910" y="2758342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2180892" y="2790150"/>
            <a:ext cx="121797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spreadsheets</a:t>
            </a:r>
          </a:p>
        </p:txBody>
      </p: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5387DA9D-B4FD-411C-ABE0-52F11B2B457C}"/>
              </a:ext>
            </a:extLst>
          </p:cNvPr>
          <p:cNvGrpSpPr/>
          <p:nvPr/>
        </p:nvGrpSpPr>
        <p:grpSpPr>
          <a:xfrm>
            <a:off x="3683732" y="2790957"/>
            <a:ext cx="287704" cy="288000"/>
            <a:chOff x="3360000" y="3069000"/>
            <a:chExt cx="287704" cy="288000"/>
          </a:xfrm>
        </p:grpSpPr>
        <p:sp>
          <p:nvSpPr>
            <p:cNvPr id="100" name="Rechteck: abgerundete Ecken 99">
              <a:extLst>
                <a:ext uri="{FF2B5EF4-FFF2-40B4-BE49-F238E27FC236}">
                  <a16:creationId xmlns:a16="http://schemas.microsoft.com/office/drawing/2014/main" id="{04F489CC-FEBB-440B-8272-D3230E055B9A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1" name="Gerader Verbinder 100">
              <a:extLst>
                <a:ext uri="{FF2B5EF4-FFF2-40B4-BE49-F238E27FC236}">
                  <a16:creationId xmlns:a16="http://schemas.microsoft.com/office/drawing/2014/main" id="{5DC1006A-89F7-4117-9132-6BB3B33CC1F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>
              <a:extLst>
                <a:ext uri="{FF2B5EF4-FFF2-40B4-BE49-F238E27FC236}">
                  <a16:creationId xmlns:a16="http://schemas.microsoft.com/office/drawing/2014/main" id="{360C30E2-62CB-4575-98B1-31995151249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>
              <a:extLst>
                <a:ext uri="{FF2B5EF4-FFF2-40B4-BE49-F238E27FC236}">
                  <a16:creationId xmlns:a16="http://schemas.microsoft.com/office/drawing/2014/main" id="{EDCD4DB2-799A-4335-AA6C-2B37B0FC9056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99AB7435-E157-4031-9773-5B05FECE66B3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B5B909F2-A0E6-4FEB-8FFC-8466FDCFADDA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>
              <a:extLst>
                <a:ext uri="{FF2B5EF4-FFF2-40B4-BE49-F238E27FC236}">
                  <a16:creationId xmlns:a16="http://schemas.microsoft.com/office/drawing/2014/main" id="{8C7E3DB4-F83A-4BAA-B05B-A03798B1903E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>
              <a:extLst>
                <a:ext uri="{FF2B5EF4-FFF2-40B4-BE49-F238E27FC236}">
                  <a16:creationId xmlns:a16="http://schemas.microsoft.com/office/drawing/2014/main" id="{CA469A09-CC54-4ABB-96A7-152345D248B8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>
              <a:extLst>
                <a:ext uri="{FF2B5EF4-FFF2-40B4-BE49-F238E27FC236}">
                  <a16:creationId xmlns:a16="http://schemas.microsoft.com/office/drawing/2014/main" id="{D8C94AA5-0909-46DE-B573-D0F0ADA7BFE3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>
              <a:extLst>
                <a:ext uri="{FF2B5EF4-FFF2-40B4-BE49-F238E27FC236}">
                  <a16:creationId xmlns:a16="http://schemas.microsoft.com/office/drawing/2014/main" id="{9EEA1C58-FFB1-46A1-8BBE-9A6D87155601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C87ADDF2-5BD0-48EE-B9C3-DF147008E3A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rapezoid 110">
              <a:extLst>
                <a:ext uri="{FF2B5EF4-FFF2-40B4-BE49-F238E27FC236}">
                  <a16:creationId xmlns:a16="http://schemas.microsoft.com/office/drawing/2014/main" id="{AB938CA5-17F5-4522-8F20-F12CA64CEE84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sz="1400" b="1">
                  <a:solidFill>
                    <a:srgbClr val="A6A6A6"/>
                  </a:solidFill>
                </a:rPr>
                <a:t>X</a:t>
              </a:r>
              <a:endParaRPr lang="en-US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441A85DC-877C-4E19-82CD-237ED9943F37}"/>
              </a:ext>
            </a:extLst>
          </p:cNvPr>
          <p:cNvGrpSpPr/>
          <p:nvPr/>
        </p:nvGrpSpPr>
        <p:grpSpPr>
          <a:xfrm>
            <a:off x="7644214" y="2934941"/>
            <a:ext cx="431636" cy="432080"/>
            <a:chOff x="3360000" y="3069000"/>
            <a:chExt cx="287704" cy="288000"/>
          </a:xfrm>
        </p:grpSpPr>
        <p:sp>
          <p:nvSpPr>
            <p:cNvPr id="113" name="Rechteck: abgerundete Ecken 112">
              <a:extLst>
                <a:ext uri="{FF2B5EF4-FFF2-40B4-BE49-F238E27FC236}">
                  <a16:creationId xmlns:a16="http://schemas.microsoft.com/office/drawing/2014/main" id="{B962FAA1-FBA3-4E2A-BC48-92FF2103CE8E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2D6B2A07-6B51-4F2C-A293-A3BB7F1DE9C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r Verbinder 114">
              <a:extLst>
                <a:ext uri="{FF2B5EF4-FFF2-40B4-BE49-F238E27FC236}">
                  <a16:creationId xmlns:a16="http://schemas.microsoft.com/office/drawing/2014/main" id="{7A6116B1-9883-4490-BFD5-650BFE84E66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156405F1-34C3-4167-8DF1-F213D91EA0ED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r Verbinder 116">
              <a:extLst>
                <a:ext uri="{FF2B5EF4-FFF2-40B4-BE49-F238E27FC236}">
                  <a16:creationId xmlns:a16="http://schemas.microsoft.com/office/drawing/2014/main" id="{A42BEE70-0F39-4917-B2DE-4513E64C9E04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rader Verbinder 117">
              <a:extLst>
                <a:ext uri="{FF2B5EF4-FFF2-40B4-BE49-F238E27FC236}">
                  <a16:creationId xmlns:a16="http://schemas.microsoft.com/office/drawing/2014/main" id="{9340FAD6-AB5C-44F4-BD90-9F88A79A00BD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39A6DCA6-BAC4-469A-A06C-3939B29661B0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r Verbinder 149">
              <a:extLst>
                <a:ext uri="{FF2B5EF4-FFF2-40B4-BE49-F238E27FC236}">
                  <a16:creationId xmlns:a16="http://schemas.microsoft.com/office/drawing/2014/main" id="{72F6D2A3-55DF-4FB4-8776-85972CC8D2C2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Gerader Verbinder 192">
              <a:extLst>
                <a:ext uri="{FF2B5EF4-FFF2-40B4-BE49-F238E27FC236}">
                  <a16:creationId xmlns:a16="http://schemas.microsoft.com/office/drawing/2014/main" id="{14EB13B7-21E3-4A30-845D-684B71E389F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Gerader Verbinder 193">
              <a:extLst>
                <a:ext uri="{FF2B5EF4-FFF2-40B4-BE49-F238E27FC236}">
                  <a16:creationId xmlns:a16="http://schemas.microsoft.com/office/drawing/2014/main" id="{9C3BAF72-D6B9-4B97-AAFA-350889B251DB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Gerader Verbinder 194">
              <a:extLst>
                <a:ext uri="{FF2B5EF4-FFF2-40B4-BE49-F238E27FC236}">
                  <a16:creationId xmlns:a16="http://schemas.microsoft.com/office/drawing/2014/main" id="{716646DE-7A0D-4A46-99D6-FFE41A4B020B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rapezoid 195">
              <a:extLst>
                <a:ext uri="{FF2B5EF4-FFF2-40B4-BE49-F238E27FC236}">
                  <a16:creationId xmlns:a16="http://schemas.microsoft.com/office/drawing/2014/main" id="{9A738501-5950-427E-8297-83E71B41C78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D078F6E-06EE-4D50-9F6B-33FBC713D098}"/>
              </a:ext>
            </a:extLst>
          </p:cNvPr>
          <p:cNvGrpSpPr/>
          <p:nvPr/>
        </p:nvGrpSpPr>
        <p:grpSpPr>
          <a:xfrm>
            <a:off x="3683732" y="3763065"/>
            <a:ext cx="324000" cy="324000"/>
            <a:chOff x="2495600" y="4725144"/>
            <a:chExt cx="324000" cy="324000"/>
          </a:xfrm>
        </p:grpSpPr>
        <p:sp>
          <p:nvSpPr>
            <p:cNvPr id="197" name="World">
              <a:extLst>
                <a:ext uri="{FF2B5EF4-FFF2-40B4-BE49-F238E27FC236}">
                  <a16:creationId xmlns:a16="http://schemas.microsoft.com/office/drawing/2014/main" id="{71D56DC9-E791-4500-B38F-6CF0CB5E2422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98" name="World">
              <a:extLst>
                <a:ext uri="{FF2B5EF4-FFF2-40B4-BE49-F238E27FC236}">
                  <a16:creationId xmlns:a16="http://schemas.microsoft.com/office/drawing/2014/main" id="{A09BD877-F008-40FC-A404-5A7E7AC46983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5433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 from many data sources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31699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2021-05-29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2280000" y="5877272"/>
            <a:ext cx="7344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supported easily through B4P library extensions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49D4DA1-7D36-4F0F-92C4-5D5EA86EBA4B}"/>
              </a:ext>
            </a:extLst>
          </p:cNvPr>
          <p:cNvGrpSpPr/>
          <p:nvPr/>
        </p:nvGrpSpPr>
        <p:grpSpPr>
          <a:xfrm>
            <a:off x="5088000" y="1557000"/>
            <a:ext cx="431646" cy="432080"/>
            <a:chOff x="3359994" y="3069000"/>
            <a:chExt cx="287710" cy="288000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DC95FB8D-1FBF-4694-9671-F19FC52C1D7B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620689D-B103-48E8-A066-F2AAA0D828EC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85833733-5EED-4968-BCC4-71CB8FB934C7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17997A1-6CE7-43F0-8B10-C233B8BA31F1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F6A7222B-E2FC-49EA-A762-213E13BB6FD9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B30FFA0-CC35-4B3E-AFCC-85B135B65413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F18CABB0-61A3-4493-AA18-F0BAC2D7A38F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449A02E4-EC99-4051-9930-24141CCAE2E3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54FDDBD3-F72B-481B-A668-3EEE2A154805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57E3703-4938-4E8F-99F4-6DD98190526A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89FDD19-F37D-449D-9420-C828F51B4530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41337EF3-1C8C-4CA1-8360-915AB85EC2BC}"/>
                </a:ext>
              </a:extLst>
            </p:cNvPr>
            <p:cNvSpPr/>
            <p:nvPr/>
          </p:nvSpPr>
          <p:spPr>
            <a:xfrm rot="16200000" flipH="1">
              <a:off x="3305994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928F5A7-75EA-4348-8E3C-4113851C25E9}"/>
              </a:ext>
            </a:extLst>
          </p:cNvPr>
          <p:cNvGrpSpPr/>
          <p:nvPr/>
        </p:nvGrpSpPr>
        <p:grpSpPr>
          <a:xfrm>
            <a:off x="11136000" y="1557000"/>
            <a:ext cx="431636" cy="432080"/>
            <a:chOff x="3360000" y="3069000"/>
            <a:chExt cx="287704" cy="288000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326E271E-829D-4BD0-9252-0810A9336E13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FD8E9E3-5300-46EC-8E5A-893DD377C002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5FE41671-1AFA-4935-B923-FB49B2C842D4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294A11DA-9705-4E4C-AB56-D0B6CCD829DB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CAF54D6-C1A8-42EC-98BF-0BCBA6A5F4C0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A5F85F87-08B9-4FEA-A1BA-C26F6D6F70E0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F13ADEA-70CC-4E2D-B600-2381F8BD2BED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BEB0124F-63DE-4DC4-A451-E82655681DC6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355C9AE6-0B67-4436-98D5-266BB9AE36D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F9C5278D-607F-41EB-9098-EFD5D19A97F4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5F81901B-186E-47F6-A521-23201289597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id="{B9C19626-48CE-4907-AC25-E2F22CDE7F7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4622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Manual data integration and analysis is labor-intensive and error-prone</a:t>
            </a:r>
            <a:endParaRPr lang="de-CH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1415624" y="1202862"/>
            <a:ext cx="3852312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Start  your data analysis task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6564000" y="6165000"/>
            <a:ext cx="4284000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Work completed: late, inconsistent, error-prone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3107728" y="2008585"/>
            <a:ext cx="2520168" cy="648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 data collection, etc.  Lots of mouse </a:t>
            </a:r>
            <a:r>
              <a:rPr lang="en-US" sz="1000" dirty="0" err="1">
                <a:solidFill>
                  <a:schemeClr val="tx1"/>
                </a:solidFill>
              </a:rPr>
              <a:t>clickes</a:t>
            </a:r>
            <a:r>
              <a:rPr lang="en-US" sz="1000" dirty="0">
                <a:solidFill>
                  <a:schemeClr val="tx1"/>
                </a:solidFill>
              </a:rPr>
              <a:t> to initiate all downloads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2963728" y="2872681"/>
            <a:ext cx="2664168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 Manually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or semi-automatically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6780024" y="4672881"/>
            <a:ext cx="273570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6437564" y="1920400"/>
            <a:ext cx="3239784" cy="576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Exported Data: Cumbersome Format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e.g. poor format, cryptic terminology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6398630" y="5428965"/>
            <a:ext cx="2880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the results, incl. comments, etc. by hand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7344252" y="3765754"/>
            <a:ext cx="2807696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 Data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Excel.  Time-consuming analysis of multiple lists along the timeline. Discovered important issues too late.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1091456" y="2706498"/>
            <a:ext cx="1512000" cy="5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Characters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Lost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8328000" y="2754843"/>
            <a:ext cx="252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Data Formats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Excel cannot read it in or use it directly, data alignment needed.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1307728" y="3808801"/>
            <a:ext cx="2736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see the big picture effectively,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do various lookups by hand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467728" y="1578489"/>
            <a:ext cx="900084" cy="43009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5627896" y="2208508"/>
            <a:ext cx="809668" cy="12418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4295812" y="2656801"/>
            <a:ext cx="72000" cy="21588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cxnSpLocks/>
            <a:stCxn id="9" idx="2"/>
            <a:endCxn id="13" idx="1"/>
          </p:cNvCxnSpPr>
          <p:nvPr/>
        </p:nvCxnSpPr>
        <p:spPr>
          <a:xfrm>
            <a:off x="8057456" y="2496616"/>
            <a:ext cx="270544" cy="61822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5627896" y="3088705"/>
            <a:ext cx="2700104" cy="2613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 flipV="1">
            <a:off x="4043728" y="4089790"/>
            <a:ext cx="3300524" cy="4301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5771912" y="3304729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627896" y="3088705"/>
            <a:ext cx="144016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 flipV="1">
            <a:off x="2603456" y="2994498"/>
            <a:ext cx="360272" cy="9420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cxnSpLocks/>
            <a:stCxn id="26" idx="3"/>
            <a:endCxn id="8" idx="1"/>
          </p:cNvCxnSpPr>
          <p:nvPr/>
        </p:nvCxnSpPr>
        <p:spPr>
          <a:xfrm flipV="1">
            <a:off x="5240150" y="4924909"/>
            <a:ext cx="1539874" cy="54633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2647942" y="5219216"/>
            <a:ext cx="259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8147876" y="4413826"/>
            <a:ext cx="600224" cy="25905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2675728" y="4456801"/>
            <a:ext cx="1268318" cy="76241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115728" y="4384801"/>
            <a:ext cx="2664296" cy="54010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cxnSpLocks/>
            <a:stCxn id="26" idx="3"/>
            <a:endCxn id="10" idx="1"/>
          </p:cNvCxnSpPr>
          <p:nvPr/>
        </p:nvCxnSpPr>
        <p:spPr>
          <a:xfrm>
            <a:off x="5240150" y="5471244"/>
            <a:ext cx="1158480" cy="20974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7838630" y="5176937"/>
            <a:ext cx="309246" cy="25202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4685874" y="3959244"/>
            <a:ext cx="1584176" cy="864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too slow with Big 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loading and processing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 (3’000 … &gt; 10 M rows)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waiting ... waiting ...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4043728" y="3520753"/>
            <a:ext cx="1728184" cy="36004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cxnSpLocks/>
            <a:stCxn id="10" idx="2"/>
            <a:endCxn id="5" idx="0"/>
          </p:cNvCxnSpPr>
          <p:nvPr/>
        </p:nvCxnSpPr>
        <p:spPr>
          <a:xfrm>
            <a:off x="7838630" y="5933021"/>
            <a:ext cx="867370" cy="23197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cxnSpLocks/>
            <a:stCxn id="21" idx="3"/>
            <a:endCxn id="11" idx="0"/>
          </p:cNvCxnSpPr>
          <p:nvPr/>
        </p:nvCxnSpPr>
        <p:spPr>
          <a:xfrm>
            <a:off x="7356088" y="3520753"/>
            <a:ext cx="1392012" cy="24500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 flipH="1">
            <a:off x="2891728" y="3376801"/>
            <a:ext cx="1512096" cy="432000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A912A3FA-3005-4A24-A0F3-6BAFE3EE4B79}"/>
              </a:ext>
            </a:extLst>
          </p:cNvPr>
          <p:cNvSpPr/>
          <p:nvPr/>
        </p:nvSpPr>
        <p:spPr>
          <a:xfrm>
            <a:off x="6399413" y="2862904"/>
            <a:ext cx="1403900" cy="314034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Errors Introduced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C4A321E5-4ED0-41D1-B695-402833429CBB}"/>
              </a:ext>
            </a:extLst>
          </p:cNvPr>
          <p:cNvSpPr/>
          <p:nvPr/>
        </p:nvSpPr>
        <p:spPr>
          <a:xfrm>
            <a:off x="1000446" y="4672841"/>
            <a:ext cx="15036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Clean-Up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Unlikely to discover all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issues every time</a:t>
            </a: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1B8BBE0B-7424-4D21-83AF-914DF53758B0}"/>
              </a:ext>
            </a:extLst>
          </p:cNvPr>
          <p:cNvCxnSpPr>
            <a:cxnSpLocks/>
            <a:stCxn id="14" idx="2"/>
            <a:endCxn id="102" idx="0"/>
          </p:cNvCxnSpPr>
          <p:nvPr/>
        </p:nvCxnSpPr>
        <p:spPr>
          <a:xfrm flipH="1">
            <a:off x="1752246" y="4456801"/>
            <a:ext cx="923482" cy="21604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E423CD8-8A2D-4195-9F8C-0866190BFC4B}"/>
              </a:ext>
            </a:extLst>
          </p:cNvPr>
          <p:cNvCxnSpPr>
            <a:cxnSpLocks/>
            <a:stCxn id="26" idx="1"/>
            <a:endCxn id="102" idx="2"/>
          </p:cNvCxnSpPr>
          <p:nvPr/>
        </p:nvCxnSpPr>
        <p:spPr>
          <a:xfrm flipH="1" flipV="1">
            <a:off x="1752246" y="5176897"/>
            <a:ext cx="895696" cy="29434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85567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Typical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B56F7E-3A15-4E32-A56A-9226CFD5D930}"/>
              </a:ext>
            </a:extLst>
          </p:cNvPr>
          <p:cNvSpPr/>
          <p:nvPr/>
        </p:nvSpPr>
        <p:spPr>
          <a:xfrm>
            <a:off x="1272000" y="4437000"/>
            <a:ext cx="5256000" cy="50400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Backup Slides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37AFCFDD-AE3E-43DD-98DF-FB9C7C2DC13D}"/>
              </a:ext>
            </a:extLst>
          </p:cNvPr>
          <p:cNvSpPr/>
          <p:nvPr/>
        </p:nvSpPr>
        <p:spPr>
          <a:xfrm>
            <a:off x="480000" y="443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</a:p>
        </p:txBody>
      </p:sp>
      <p:sp>
        <p:nvSpPr>
          <p:cNvPr id="17" name="Rechteck 17">
            <a:extLst>
              <a:ext uri="{FF2B5EF4-FFF2-40B4-BE49-F238E27FC236}">
                <a16:creationId xmlns:a16="http://schemas.microsoft.com/office/drawing/2014/main" id="{20CCB67B-85A9-F940-B3AE-4A5A8C07E524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4553933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i="1" dirty="0">
                <a:solidFill>
                  <a:srgbClr val="3264C8"/>
                </a:solidFill>
              </a:rPr>
              <a:t>www.b4p.app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using 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8EF1E25C-D400-47B7-8D16-E799804253F8}"/>
              </a:ext>
            </a:extLst>
          </p:cNvPr>
          <p:cNvSpPr/>
          <p:nvPr/>
        </p:nvSpPr>
        <p:spPr>
          <a:xfrm>
            <a:off x="9264000" y="1485000"/>
            <a:ext cx="432000" cy="25920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Model</a:t>
            </a:r>
            <a:br>
              <a:rPr lang="en-US" dirty="0"/>
            </a:br>
            <a:r>
              <a:rPr lang="en-US" dirty="0"/>
              <a:t>Introduction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1959789C-3AA8-4621-870C-C4186A695475}"/>
              </a:ext>
            </a:extLst>
          </p:cNvPr>
          <p:cNvSpPr/>
          <p:nvPr/>
        </p:nvSpPr>
        <p:spPr>
          <a:xfrm>
            <a:off x="163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65508B22-62D4-4E93-A7D5-ACC220B288BD}"/>
              </a:ext>
            </a:extLst>
          </p:cNvPr>
          <p:cNvSpPr/>
          <p:nvPr/>
        </p:nvSpPr>
        <p:spPr>
          <a:xfrm>
            <a:off x="393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41BE7FC3-4D78-4A8E-AC86-835F899C0317}"/>
              </a:ext>
            </a:extLst>
          </p:cNvPr>
          <p:cNvSpPr/>
          <p:nvPr/>
        </p:nvSpPr>
        <p:spPr>
          <a:xfrm>
            <a:off x="739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A37036A2-33A2-4FCC-A165-353B80536C8E}"/>
              </a:ext>
            </a:extLst>
          </p:cNvPr>
          <p:cNvSpPr/>
          <p:nvPr/>
        </p:nvSpPr>
        <p:spPr>
          <a:xfrm>
            <a:off x="969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3" name="Gleichschenkliges Dreieck 52">
            <a:extLst>
              <a:ext uri="{FF2B5EF4-FFF2-40B4-BE49-F238E27FC236}">
                <a16:creationId xmlns:a16="http://schemas.microsoft.com/office/drawing/2014/main" id="{A31F3178-FEA1-4F70-8EAA-D2607B88C63F}"/>
              </a:ext>
            </a:extLst>
          </p:cNvPr>
          <p:cNvSpPr/>
          <p:nvPr/>
        </p:nvSpPr>
        <p:spPr>
          <a:xfrm rot="5400000">
            <a:off x="2568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4" name="Gleichschenkliges Dreieck 53">
            <a:extLst>
              <a:ext uri="{FF2B5EF4-FFF2-40B4-BE49-F238E27FC236}">
                <a16:creationId xmlns:a16="http://schemas.microsoft.com/office/drawing/2014/main" id="{C8FE2F6E-FD59-40AE-B004-459C9F069D17}"/>
              </a:ext>
            </a:extLst>
          </p:cNvPr>
          <p:cNvSpPr/>
          <p:nvPr/>
        </p:nvSpPr>
        <p:spPr>
          <a:xfrm rot="5400000">
            <a:off x="7150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5" name="Gleichschenkliges Dreieck 54">
            <a:extLst>
              <a:ext uri="{FF2B5EF4-FFF2-40B4-BE49-F238E27FC236}">
                <a16:creationId xmlns:a16="http://schemas.microsoft.com/office/drawing/2014/main" id="{6252B87B-96D1-4142-B049-93659EC52377}"/>
              </a:ext>
            </a:extLst>
          </p:cNvPr>
          <p:cNvSpPr/>
          <p:nvPr/>
        </p:nvSpPr>
        <p:spPr>
          <a:xfrm rot="5400000">
            <a:off x="948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70ED3584-9528-4C9C-ABA1-C487305D631F}"/>
              </a:ext>
            </a:extLst>
          </p:cNvPr>
          <p:cNvCxnSpPr>
            <a:cxnSpLocks/>
          </p:cNvCxnSpPr>
          <p:nvPr/>
        </p:nvCxnSpPr>
        <p:spPr>
          <a:xfrm>
            <a:off x="1632000" y="213300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hteck 58">
            <a:extLst>
              <a:ext uri="{FF2B5EF4-FFF2-40B4-BE49-F238E27FC236}">
                <a16:creationId xmlns:a16="http://schemas.microsoft.com/office/drawing/2014/main" id="{91A89384-0D8F-4548-A592-8D9BE7D76F75}"/>
              </a:ext>
            </a:extLst>
          </p:cNvPr>
          <p:cNvSpPr/>
          <p:nvPr/>
        </p:nvSpPr>
        <p:spPr>
          <a:xfrm>
            <a:off x="278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0" name="Gleichschenkliges Dreieck 59">
            <a:extLst>
              <a:ext uri="{FF2B5EF4-FFF2-40B4-BE49-F238E27FC236}">
                <a16:creationId xmlns:a16="http://schemas.microsoft.com/office/drawing/2014/main" id="{5E1FEF67-ABC5-4373-BA4A-475B216AEB5E}"/>
              </a:ext>
            </a:extLst>
          </p:cNvPr>
          <p:cNvSpPr/>
          <p:nvPr/>
        </p:nvSpPr>
        <p:spPr>
          <a:xfrm rot="5400000">
            <a:off x="372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436B3845-45B6-4226-BE7D-5E304EF34972}"/>
              </a:ext>
            </a:extLst>
          </p:cNvPr>
          <p:cNvSpPr/>
          <p:nvPr/>
        </p:nvSpPr>
        <p:spPr>
          <a:xfrm>
            <a:off x="6240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7" name="Gleichschenkliges Dreieck 66">
            <a:extLst>
              <a:ext uri="{FF2B5EF4-FFF2-40B4-BE49-F238E27FC236}">
                <a16:creationId xmlns:a16="http://schemas.microsoft.com/office/drawing/2014/main" id="{F3EC9EF4-6CB5-4C11-AFB0-452BDEDD18F6}"/>
              </a:ext>
            </a:extLst>
          </p:cNvPr>
          <p:cNvSpPr/>
          <p:nvPr/>
        </p:nvSpPr>
        <p:spPr>
          <a:xfrm rot="5400000">
            <a:off x="4872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3" name="Gleichschenkliges Dreieck 72">
            <a:extLst>
              <a:ext uri="{FF2B5EF4-FFF2-40B4-BE49-F238E27FC236}">
                <a16:creationId xmlns:a16="http://schemas.microsoft.com/office/drawing/2014/main" id="{4FE538E4-2B59-4685-8B61-0302D91138DD}"/>
              </a:ext>
            </a:extLst>
          </p:cNvPr>
          <p:cNvSpPr/>
          <p:nvPr/>
        </p:nvSpPr>
        <p:spPr>
          <a:xfrm rot="5400000">
            <a:off x="6024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43470660-8E3F-4972-A23E-69FFDCA836E0}"/>
              </a:ext>
            </a:extLst>
          </p:cNvPr>
          <p:cNvSpPr/>
          <p:nvPr/>
        </p:nvSpPr>
        <p:spPr>
          <a:xfrm>
            <a:off x="5088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8A1259D6-7AD0-4AE4-BB23-5E2197EBB878}"/>
              </a:ext>
            </a:extLst>
          </p:cNvPr>
          <p:cNvSpPr/>
          <p:nvPr/>
        </p:nvSpPr>
        <p:spPr>
          <a:xfrm>
            <a:off x="854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76" name="Gleichschenkliges Dreieck 75">
            <a:extLst>
              <a:ext uri="{FF2B5EF4-FFF2-40B4-BE49-F238E27FC236}">
                <a16:creationId xmlns:a16="http://schemas.microsoft.com/office/drawing/2014/main" id="{A8DB7720-CE66-4AE5-B6C0-B2EBAA908473}"/>
              </a:ext>
            </a:extLst>
          </p:cNvPr>
          <p:cNvSpPr/>
          <p:nvPr/>
        </p:nvSpPr>
        <p:spPr>
          <a:xfrm rot="5400000">
            <a:off x="8302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BCA76AD-70CA-40EE-8E7A-5316D0243104}"/>
              </a:ext>
            </a:extLst>
          </p:cNvPr>
          <p:cNvSpPr/>
          <p:nvPr/>
        </p:nvSpPr>
        <p:spPr>
          <a:xfrm>
            <a:off x="163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06074B2B-89F4-4DAA-A8F9-0AE1ECDBE1B4}"/>
              </a:ext>
            </a:extLst>
          </p:cNvPr>
          <p:cNvSpPr/>
          <p:nvPr/>
        </p:nvSpPr>
        <p:spPr>
          <a:xfrm>
            <a:off x="393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4C0A20BC-BD5B-4160-A549-9EF41C86469D}"/>
              </a:ext>
            </a:extLst>
          </p:cNvPr>
          <p:cNvSpPr/>
          <p:nvPr/>
        </p:nvSpPr>
        <p:spPr>
          <a:xfrm>
            <a:off x="278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995570BA-35A2-432E-9996-2A3554605267}"/>
              </a:ext>
            </a:extLst>
          </p:cNvPr>
          <p:cNvSpPr/>
          <p:nvPr/>
        </p:nvSpPr>
        <p:spPr>
          <a:xfrm>
            <a:off x="5088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D0FCDBB6-9C96-4B00-BC61-5843BDBD06B3}"/>
              </a:ext>
            </a:extLst>
          </p:cNvPr>
          <p:cNvSpPr/>
          <p:nvPr/>
        </p:nvSpPr>
        <p:spPr>
          <a:xfrm>
            <a:off x="6261634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98D2A44D-3F76-4FCB-8100-D6E3BC3257C7}"/>
              </a:ext>
            </a:extLst>
          </p:cNvPr>
          <p:cNvSpPr/>
          <p:nvPr/>
        </p:nvSpPr>
        <p:spPr>
          <a:xfrm>
            <a:off x="739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EF199C2A-5543-45D5-A443-D813479DD658}"/>
              </a:ext>
            </a:extLst>
          </p:cNvPr>
          <p:cNvSpPr/>
          <p:nvPr/>
        </p:nvSpPr>
        <p:spPr>
          <a:xfrm>
            <a:off x="854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351C833B-3397-43A3-84F1-3571C4FBD7D2}"/>
              </a:ext>
            </a:extLst>
          </p:cNvPr>
          <p:cNvSpPr/>
          <p:nvPr/>
        </p:nvSpPr>
        <p:spPr>
          <a:xfrm>
            <a:off x="969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FF9C4564-CDFB-4920-8794-8A0194E904D1}"/>
              </a:ext>
            </a:extLst>
          </p:cNvPr>
          <p:cNvGrpSpPr/>
          <p:nvPr/>
        </p:nvGrpSpPr>
        <p:grpSpPr>
          <a:xfrm>
            <a:off x="9264000" y="1644240"/>
            <a:ext cx="431444" cy="576000"/>
            <a:chOff x="7789696" y="1644240"/>
            <a:chExt cx="431444" cy="576000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29DEBF4C-CC28-40BA-A33C-901310A9C956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58" name="Grafik 57">
              <a:extLst>
                <a:ext uri="{FF2B5EF4-FFF2-40B4-BE49-F238E27FC236}">
                  <a16:creationId xmlns:a16="http://schemas.microsoft.com/office/drawing/2014/main" id="{B16338E6-73EE-471D-8497-7214B81404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31" name="Rechteck 30">
            <a:extLst>
              <a:ext uri="{FF2B5EF4-FFF2-40B4-BE49-F238E27FC236}">
                <a16:creationId xmlns:a16="http://schemas.microsoft.com/office/drawing/2014/main" id="{30F74EE0-149B-4BA3-B080-27885A883204}"/>
              </a:ext>
            </a:extLst>
          </p:cNvPr>
          <p:cNvSpPr/>
          <p:nvPr/>
        </p:nvSpPr>
        <p:spPr>
          <a:xfrm>
            <a:off x="163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1CDD45E-4FE8-4066-91D0-2C183A905726}"/>
              </a:ext>
            </a:extLst>
          </p:cNvPr>
          <p:cNvSpPr/>
          <p:nvPr/>
        </p:nvSpPr>
        <p:spPr>
          <a:xfrm>
            <a:off x="278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681EA0B9-CEB8-4F07-9B28-2252FE4DBAE2}"/>
              </a:ext>
            </a:extLst>
          </p:cNvPr>
          <p:cNvSpPr/>
          <p:nvPr/>
        </p:nvSpPr>
        <p:spPr>
          <a:xfrm>
            <a:off x="393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5D0B4DBB-7692-4801-9109-B66F435C0896}"/>
              </a:ext>
            </a:extLst>
          </p:cNvPr>
          <p:cNvSpPr/>
          <p:nvPr/>
        </p:nvSpPr>
        <p:spPr>
          <a:xfrm>
            <a:off x="5088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F9DF5D53-B42B-4F76-8FB9-BC99DB111291}"/>
              </a:ext>
            </a:extLst>
          </p:cNvPr>
          <p:cNvSpPr/>
          <p:nvPr/>
        </p:nvSpPr>
        <p:spPr>
          <a:xfrm>
            <a:off x="6240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64B18FC4-0886-4DC5-844F-F1263FF7FCED}"/>
              </a:ext>
            </a:extLst>
          </p:cNvPr>
          <p:cNvSpPr/>
          <p:nvPr/>
        </p:nvSpPr>
        <p:spPr>
          <a:xfrm>
            <a:off x="739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2BFD6B6D-B577-4D1B-9021-B5FE5143B9EB}"/>
              </a:ext>
            </a:extLst>
          </p:cNvPr>
          <p:cNvSpPr/>
          <p:nvPr/>
        </p:nvSpPr>
        <p:spPr>
          <a:xfrm>
            <a:off x="854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20ACDF6D-68F2-4BFB-8896-C0E5E12ED295}"/>
              </a:ext>
            </a:extLst>
          </p:cNvPr>
          <p:cNvSpPr/>
          <p:nvPr/>
        </p:nvSpPr>
        <p:spPr>
          <a:xfrm>
            <a:off x="969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8123825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a low-code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296000" y="5733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Rapid, High Quality Results</a:t>
            </a:r>
          </a:p>
        </p:txBody>
      </p:sp>
      <p:sp>
        <p:nvSpPr>
          <p:cNvPr id="38" name="Rounded Rectangle">
            <a:extLst>
              <a:ext uri="{FF2B5EF4-FFF2-40B4-BE49-F238E27FC236}">
                <a16:creationId xmlns:a16="http://schemas.microsoft.com/office/drawing/2014/main" id="{5DFE86AA-4157-4079-BD1C-38B5AC8E8449}"/>
              </a:ext>
            </a:extLst>
          </p:cNvPr>
          <p:cNvSpPr/>
          <p:nvPr/>
        </p:nvSpPr>
        <p:spPr>
          <a:xfrm>
            <a:off x="336000" y="2277001"/>
            <a:ext cx="11448000" cy="2736000"/>
          </a:xfrm>
          <a:prstGeom prst="roundRect">
            <a:avLst>
              <a:gd name="adj" fmla="val 6014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873E213-EAED-4DA5-8723-F0297BE5B007}"/>
              </a:ext>
            </a:extLst>
          </p:cNvPr>
          <p:cNvSpPr/>
          <p:nvPr/>
        </p:nvSpPr>
        <p:spPr>
          <a:xfrm>
            <a:off x="4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Ingest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7A1A335C-7C32-4D84-940F-4DD54519A780}"/>
              </a:ext>
            </a:extLst>
          </p:cNvPr>
          <p:cNvSpPr/>
          <p:nvPr/>
        </p:nvSpPr>
        <p:spPr>
          <a:xfrm>
            <a:off x="3288000" y="2493000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 &amp;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Explore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F4E0F98-3AED-47C8-BF08-DD2C4ECBA2DD}"/>
              </a:ext>
            </a:extLst>
          </p:cNvPr>
          <p:cNvSpPr/>
          <p:nvPr/>
        </p:nvSpPr>
        <p:spPr>
          <a:xfrm>
            <a:off x="76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A5286A4-2D3A-4165-AF95-8086B9804929}"/>
              </a:ext>
            </a:extLst>
          </p:cNvPr>
          <p:cNvSpPr/>
          <p:nvPr/>
        </p:nvSpPr>
        <p:spPr>
          <a:xfrm>
            <a:off x="1048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Save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43" name="Gleichschenkliges Dreieck 42">
            <a:extLst>
              <a:ext uri="{FF2B5EF4-FFF2-40B4-BE49-F238E27FC236}">
                <a16:creationId xmlns:a16="http://schemas.microsoft.com/office/drawing/2014/main" id="{DB8CAE93-7887-4A7B-A1FD-76280495523E}"/>
              </a:ext>
            </a:extLst>
          </p:cNvPr>
          <p:cNvSpPr/>
          <p:nvPr/>
        </p:nvSpPr>
        <p:spPr>
          <a:xfrm rot="5400000">
            <a:off x="163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948D983A-C611-4651-88A2-26405A577B51}"/>
              </a:ext>
            </a:extLst>
          </p:cNvPr>
          <p:cNvSpPr/>
          <p:nvPr/>
        </p:nvSpPr>
        <p:spPr>
          <a:xfrm rot="5400000">
            <a:off x="739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5" name="Gleichschenkliges Dreieck 74">
            <a:extLst>
              <a:ext uri="{FF2B5EF4-FFF2-40B4-BE49-F238E27FC236}">
                <a16:creationId xmlns:a16="http://schemas.microsoft.com/office/drawing/2014/main" id="{55ECE7AC-C3E1-4C56-B887-6DE849E69227}"/>
              </a:ext>
            </a:extLst>
          </p:cNvPr>
          <p:cNvSpPr/>
          <p:nvPr/>
        </p:nvSpPr>
        <p:spPr>
          <a:xfrm rot="5400000">
            <a:off x="102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520A02B-A95D-438C-A6EA-34103DD2E7BD}"/>
              </a:ext>
            </a:extLst>
          </p:cNvPr>
          <p:cNvSpPr/>
          <p:nvPr/>
        </p:nvSpPr>
        <p:spPr>
          <a:xfrm>
            <a:off x="18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Semantic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78" name="Gleichschenkliges Dreieck 77">
            <a:extLst>
              <a:ext uri="{FF2B5EF4-FFF2-40B4-BE49-F238E27FC236}">
                <a16:creationId xmlns:a16="http://schemas.microsoft.com/office/drawing/2014/main" id="{8229A06F-2F47-483C-B55A-20F4F84E9A80}"/>
              </a:ext>
            </a:extLst>
          </p:cNvPr>
          <p:cNvSpPr/>
          <p:nvPr/>
        </p:nvSpPr>
        <p:spPr>
          <a:xfrm rot="5400000">
            <a:off x="30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D473285-FE23-40A7-AC6C-E556C2C95B80}"/>
              </a:ext>
            </a:extLst>
          </p:cNvPr>
          <p:cNvSpPr/>
          <p:nvPr/>
        </p:nvSpPr>
        <p:spPr>
          <a:xfrm>
            <a:off x="616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Enrichment</a:t>
            </a:r>
          </a:p>
        </p:txBody>
      </p:sp>
      <p:sp>
        <p:nvSpPr>
          <p:cNvPr id="80" name="Gleichschenkliges Dreieck 79">
            <a:extLst>
              <a:ext uri="{FF2B5EF4-FFF2-40B4-BE49-F238E27FC236}">
                <a16:creationId xmlns:a16="http://schemas.microsoft.com/office/drawing/2014/main" id="{AE528C97-82D9-4010-9F73-427905B88DB4}"/>
              </a:ext>
            </a:extLst>
          </p:cNvPr>
          <p:cNvSpPr/>
          <p:nvPr/>
        </p:nvSpPr>
        <p:spPr>
          <a:xfrm rot="5400000">
            <a:off x="451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1" name="Gleichschenkliges Dreieck 80">
            <a:extLst>
              <a:ext uri="{FF2B5EF4-FFF2-40B4-BE49-F238E27FC236}">
                <a16:creationId xmlns:a16="http://schemas.microsoft.com/office/drawing/2014/main" id="{0F61273F-2E6B-4497-B3E8-C3E83DF1114E}"/>
              </a:ext>
            </a:extLst>
          </p:cNvPr>
          <p:cNvSpPr/>
          <p:nvPr/>
        </p:nvSpPr>
        <p:spPr>
          <a:xfrm rot="5400000">
            <a:off x="595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3091837F-9646-4B66-BD44-561859AD4472}"/>
              </a:ext>
            </a:extLst>
          </p:cNvPr>
          <p:cNvSpPr/>
          <p:nvPr/>
        </p:nvSpPr>
        <p:spPr>
          <a:xfrm>
            <a:off x="472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 &amp; 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Consolidate</a:t>
            </a: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AAC7A3-772C-4766-8F91-AC4EB5A926EB}"/>
              </a:ext>
            </a:extLst>
          </p:cNvPr>
          <p:cNvSpPr/>
          <p:nvPr/>
        </p:nvSpPr>
        <p:spPr>
          <a:xfrm>
            <a:off x="90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84" name="Gleichschenkliges Dreieck 83">
            <a:extLst>
              <a:ext uri="{FF2B5EF4-FFF2-40B4-BE49-F238E27FC236}">
                <a16:creationId xmlns:a16="http://schemas.microsoft.com/office/drawing/2014/main" id="{1F8E3D81-0E46-46AC-B96D-9F398D3AF2EF}"/>
              </a:ext>
            </a:extLst>
          </p:cNvPr>
          <p:cNvSpPr/>
          <p:nvPr/>
        </p:nvSpPr>
        <p:spPr>
          <a:xfrm rot="5400000">
            <a:off x="8544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BDF9A26E-9797-483E-8A8A-2CF3F599CB50}"/>
              </a:ext>
            </a:extLst>
          </p:cNvPr>
          <p:cNvSpPr/>
          <p:nvPr/>
        </p:nvSpPr>
        <p:spPr>
          <a:xfrm>
            <a:off x="4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From files,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databases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the Internet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r>
              <a:rPr lang="en-US" sz="1000" dirty="0">
                <a:solidFill>
                  <a:schemeClr val="bg1"/>
                </a:solidFill>
              </a:rPr>
              <a:t>, ...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77901057-9348-436D-8D82-C11D9B46FC16}"/>
              </a:ext>
            </a:extLst>
          </p:cNvPr>
          <p:cNvSpPr/>
          <p:nvPr/>
        </p:nvSpPr>
        <p:spPr>
          <a:xfrm>
            <a:off x="3288000" y="3069000"/>
            <a:ext cx="1368000" cy="197655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extract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 you need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Check all headers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Resolve 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Interpolate missing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resolve  duplications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2B60A4A8-2FC3-425F-9C83-E957C31EC108}"/>
              </a:ext>
            </a:extLst>
          </p:cNvPr>
          <p:cNvSpPr/>
          <p:nvPr/>
        </p:nvSpPr>
        <p:spPr>
          <a:xfrm>
            <a:off x="18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Harmonize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keywords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headers and overall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different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number formats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deviating terminologies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0675EF14-86A3-443D-B685-C480C196B65D}"/>
              </a:ext>
            </a:extLst>
          </p:cNvPr>
          <p:cNvSpPr/>
          <p:nvPr/>
        </p:nvSpPr>
        <p:spPr>
          <a:xfrm>
            <a:off x="472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Combine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multiple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redundant data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49AF56EF-65C2-44BB-908C-0A2E19E0973A}"/>
              </a:ext>
            </a:extLst>
          </p:cNvPr>
          <p:cNvSpPr/>
          <p:nvPr/>
        </p:nvSpPr>
        <p:spPr>
          <a:xfrm>
            <a:off x="616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Fill information gaps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Enrich the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information value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E294186-8D3B-41EC-A3A5-76F0B5483903}"/>
              </a:ext>
            </a:extLst>
          </p:cNvPr>
          <p:cNvSpPr/>
          <p:nvPr/>
        </p:nvSpPr>
        <p:spPr>
          <a:xfrm>
            <a:off x="76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Consolidate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Pivot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C288DDD6-41D6-494B-8D6F-FABD607A433C}"/>
              </a:ext>
            </a:extLst>
          </p:cNvPr>
          <p:cNvSpPr/>
          <p:nvPr/>
        </p:nvSpPr>
        <p:spPr>
          <a:xfrm>
            <a:off x="90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and arrange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style, formats and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colors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6697CCD0-2611-4C02-BE06-26FB7E50ECBC}"/>
              </a:ext>
            </a:extLst>
          </p:cNvPr>
          <p:cNvSpPr/>
          <p:nvPr/>
        </p:nvSpPr>
        <p:spPr>
          <a:xfrm>
            <a:off x="10488000" y="3068960"/>
            <a:ext cx="1368000" cy="12242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endParaRPr lang="en-US" sz="1000" dirty="0">
              <a:solidFill>
                <a:schemeClr val="bg1"/>
              </a:solidFill>
            </a:endParaRP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93" name="B4P">
            <a:extLst>
              <a:ext uri="{FF2B5EF4-FFF2-40B4-BE49-F238E27FC236}">
                <a16:creationId xmlns:a16="http://schemas.microsoft.com/office/drawing/2014/main" id="{C53A7837-412F-40EF-AE7F-001E96E2AEE0}"/>
              </a:ext>
            </a:extLst>
          </p:cNvPr>
          <p:cNvSpPr txBox="1"/>
          <p:nvPr/>
        </p:nvSpPr>
        <p:spPr>
          <a:xfrm>
            <a:off x="5391569" y="3966003"/>
            <a:ext cx="134072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B4P</a:t>
            </a: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00000" y="1648916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ruppieren 96">
            <a:extLst>
              <a:ext uri="{FF2B5EF4-FFF2-40B4-BE49-F238E27FC236}">
                <a16:creationId xmlns:a16="http://schemas.microsoft.com/office/drawing/2014/main" id="{175E3E29-BFC7-446C-9D4D-46DE53CFA19F}"/>
              </a:ext>
            </a:extLst>
          </p:cNvPr>
          <p:cNvGrpSpPr/>
          <p:nvPr/>
        </p:nvGrpSpPr>
        <p:grpSpPr>
          <a:xfrm>
            <a:off x="6697491" y="5085000"/>
            <a:ext cx="431480" cy="576048"/>
            <a:chOff x="7789696" y="1644240"/>
            <a:chExt cx="431444" cy="576000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8F6B76ED-4C74-4A39-9E50-13BFAFA1C46F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99" name="Grafik 98">
              <a:extLst>
                <a:ext uri="{FF2B5EF4-FFF2-40B4-BE49-F238E27FC236}">
                  <a16:creationId xmlns:a16="http://schemas.microsoft.com/office/drawing/2014/main" id="{E58ADE8B-6815-4AB1-BC57-07B0354EB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7129491" y="5301000"/>
            <a:ext cx="32383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Integrated analysis completed in seconds</a:t>
            </a:r>
            <a:endParaRPr lang="en-US" sz="1200" dirty="0"/>
          </a:p>
        </p:txBody>
      </p:sp>
      <p:sp>
        <p:nvSpPr>
          <p:cNvPr id="45" name="Pfeil: nach rechts 95">
            <a:extLst>
              <a:ext uri="{FF2B5EF4-FFF2-40B4-BE49-F238E27FC236}">
                <a16:creationId xmlns:a16="http://schemas.microsoft.com/office/drawing/2014/main" id="{0B9DB3E4-EDDE-A64C-B155-6CB81DA9A1E0}"/>
              </a:ext>
            </a:extLst>
          </p:cNvPr>
          <p:cNvSpPr/>
          <p:nvPr/>
        </p:nvSpPr>
        <p:spPr>
          <a:xfrm rot="5400000">
            <a:off x="5727592" y="4977000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Rechteck 4">
            <a:extLst>
              <a:ext uri="{FF2B5EF4-FFF2-40B4-BE49-F238E27FC236}">
                <a16:creationId xmlns:a16="http://schemas.microsoft.com/office/drawing/2014/main" id="{621E4257-2177-4F40-ACBA-57A597C98945}"/>
              </a:ext>
            </a:extLst>
          </p:cNvPr>
          <p:cNvSpPr/>
          <p:nvPr/>
        </p:nvSpPr>
        <p:spPr>
          <a:xfrm>
            <a:off x="4406101" y="1197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Start Data Analysis Task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82DF275-694B-44A7-9555-EB9F2F6FB9F3}"/>
              </a:ext>
            </a:extLst>
          </p:cNvPr>
          <p:cNvSpPr/>
          <p:nvPr/>
        </p:nvSpPr>
        <p:spPr>
          <a:xfrm>
            <a:off x="4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A8026A1-6EDB-4B89-9841-49ADA02F9FE7}"/>
              </a:ext>
            </a:extLst>
          </p:cNvPr>
          <p:cNvSpPr/>
          <p:nvPr/>
        </p:nvSpPr>
        <p:spPr>
          <a:xfrm>
            <a:off x="18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79DBB97A-BFFB-41F0-AD63-AB2A141F028F}"/>
              </a:ext>
            </a:extLst>
          </p:cNvPr>
          <p:cNvSpPr/>
          <p:nvPr/>
        </p:nvSpPr>
        <p:spPr>
          <a:xfrm>
            <a:off x="32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93DBE8C-13E1-464F-828A-E82CADCBCF73}"/>
              </a:ext>
            </a:extLst>
          </p:cNvPr>
          <p:cNvSpPr/>
          <p:nvPr/>
        </p:nvSpPr>
        <p:spPr>
          <a:xfrm>
            <a:off x="472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4CD808F3-901C-42DC-AB95-1D6B32CEFE91}"/>
              </a:ext>
            </a:extLst>
          </p:cNvPr>
          <p:cNvSpPr/>
          <p:nvPr/>
        </p:nvSpPr>
        <p:spPr>
          <a:xfrm>
            <a:off x="616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F1382942-7921-4CD4-8EBD-AECB3DD44E67}"/>
              </a:ext>
            </a:extLst>
          </p:cNvPr>
          <p:cNvSpPr/>
          <p:nvPr/>
        </p:nvSpPr>
        <p:spPr>
          <a:xfrm>
            <a:off x="76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B422408D-F039-4E8C-9ECC-6671D072BB49}"/>
              </a:ext>
            </a:extLst>
          </p:cNvPr>
          <p:cNvSpPr/>
          <p:nvPr/>
        </p:nvSpPr>
        <p:spPr>
          <a:xfrm>
            <a:off x="90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4F1B2CC9-79A5-471F-BCD5-52155B6A8BFD}"/>
              </a:ext>
            </a:extLst>
          </p:cNvPr>
          <p:cNvSpPr/>
          <p:nvPr/>
        </p:nvSpPr>
        <p:spPr>
          <a:xfrm>
            <a:off x="104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113000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16000" y="2565000"/>
            <a:ext cx="9393516" cy="2441796"/>
          </a:xfrm>
          <a:prstGeom prst="roundRect">
            <a:avLst>
              <a:gd name="adj" fmla="val 6014"/>
            </a:avLst>
          </a:prstGeom>
          <a:gradFill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</a:gra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534036" y="577440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2225">
            <a:solidFill>
              <a:srgbClr val="A7BDE9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exports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94486" y="2538965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720062" y="1395361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95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Rectangle 79">
            <a:extLst>
              <a:ext uri="{FF2B5EF4-FFF2-40B4-BE49-F238E27FC236}">
                <a16:creationId xmlns:a16="http://schemas.microsoft.com/office/drawing/2014/main" id="{9C042470-24DA-C54D-9A27-91105BFD6062}"/>
              </a:ext>
            </a:extLst>
          </p:cNvPr>
          <p:cNvSpPr/>
          <p:nvPr/>
        </p:nvSpPr>
        <p:spPr>
          <a:xfrm>
            <a:off x="1560000" y="2493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B4P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34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00000" y="12201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00000" y="18681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Data Integration and Analytics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00000" y="37589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00000" y="25298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200000" y="31915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Program Examples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19CB9213-684C-F14A-BD2D-5277ECC3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45000"/>
            <a:ext cx="11232000" cy="717944"/>
          </a:xfrm>
        </p:spPr>
        <p:txBody>
          <a:bodyPr/>
          <a:lstStyle/>
          <a:p>
            <a:r>
              <a:rPr lang="en-US" dirty="0">
                <a:solidFill>
                  <a:srgbClr val="2850A0"/>
                </a:solidFill>
              </a:rPr>
              <a:t>Table of Contents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1243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16000" y="2349000"/>
            <a:ext cx="9393516" cy="2500053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5" name="Rounded Rectangle">
            <a:extLst>
              <a:ext uri="{FF2B5EF4-FFF2-40B4-BE49-F238E27FC236}">
                <a16:creationId xmlns:a16="http://schemas.microsoft.com/office/drawing/2014/main" id="{3EB22037-6F4B-1846-AB61-B9CC869A9A4A}"/>
              </a:ext>
            </a:extLst>
          </p:cNvPr>
          <p:cNvSpPr/>
          <p:nvPr/>
        </p:nvSpPr>
        <p:spPr>
          <a:xfrm>
            <a:off x="1416000" y="1251647"/>
            <a:ext cx="9393516" cy="670685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6" name="Rounded Rectangle">
            <a:extLst>
              <a:ext uri="{FF2B5EF4-FFF2-40B4-BE49-F238E27FC236}">
                <a16:creationId xmlns:a16="http://schemas.microsoft.com/office/drawing/2014/main" id="{DC7F731A-A7ED-5C4D-B8CD-E39AFC25B55E}"/>
              </a:ext>
            </a:extLst>
          </p:cNvPr>
          <p:cNvSpPr/>
          <p:nvPr/>
        </p:nvSpPr>
        <p:spPr>
          <a:xfrm>
            <a:off x="1416000" y="5466714"/>
            <a:ext cx="9393516" cy="942314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646821" y="1867512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1565459" y="5638606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546486" y="2784064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850486" y="2776445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06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10486" y="2776446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482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065303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39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546486" y="2693759"/>
            <a:ext cx="8928000" cy="0"/>
          </a:xfrm>
          <a:prstGeom prst="straightConnector1">
            <a:avLst/>
          </a:prstGeom>
          <a:ln w="2857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698486" y="2776445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3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154486" y="2765759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786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5938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02486" y="2772985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458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27713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54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85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69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02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176120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0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45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1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18864" y="2384132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06786" y="5499963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31945" y="1362396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1565459" y="1339306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4" name="Rectangle 79">
            <a:extLst>
              <a:ext uri="{FF2B5EF4-FFF2-40B4-BE49-F238E27FC236}">
                <a16:creationId xmlns:a16="http://schemas.microsoft.com/office/drawing/2014/main" id="{F2291247-F3B7-DC43-84C5-8C44E7442C57}"/>
              </a:ext>
            </a:extLst>
          </p:cNvPr>
          <p:cNvSpPr/>
          <p:nvPr/>
        </p:nvSpPr>
        <p:spPr>
          <a:xfrm>
            <a:off x="1488000" y="2354766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850A0"/>
                </a:solidFill>
              </a:rPr>
              <a:t>B4P</a:t>
            </a:r>
            <a:endParaRPr lang="en-US" dirty="0">
              <a:solidFill>
                <a:srgbClr val="2850A0"/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646820" y="4779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68223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43013" y="2377793"/>
            <a:ext cx="9298989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446505" y="5445000"/>
            <a:ext cx="9298989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446505" y="1257731"/>
            <a:ext cx="928800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99949" y="1871404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672141" y="5650568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1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7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46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29324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5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0507" y="2705721"/>
            <a:ext cx="8928000" cy="0"/>
          </a:xfrm>
          <a:prstGeom prst="straightConnector1">
            <a:avLst/>
          </a:prstGeom>
          <a:ln w="2857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6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9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18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0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02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66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2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115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1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62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66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0141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Lookup data from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</a:pPr>
            <a:r>
              <a:rPr lang="en-US" sz="800" dirty="0">
                <a:solidFill>
                  <a:schemeClr val="tx1"/>
                </a:solidFill>
              </a:rPr>
              <a:t>   reference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22506" y="3353721"/>
            <a:ext cx="906987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 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</a:pPr>
            <a:r>
              <a:rPr lang="en-US" sz="800" dirty="0">
                <a:solidFill>
                  <a:schemeClr val="tx1"/>
                </a:solidFill>
              </a:rPr>
              <a:t>   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7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337112" y="4889532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161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276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391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066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218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37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852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967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70807" y="5511925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95966" y="1374358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438051" y="1393780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5750752" y="4850206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30041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937332" y="2349001"/>
            <a:ext cx="9427031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937332" y="5433039"/>
            <a:ext cx="9342668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937332" y="1245770"/>
            <a:ext cx="942703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6290776" y="1859443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2424639" y="5568713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210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440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86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1016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3037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620151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94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2101334" y="269376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325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418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709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5341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493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557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901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83198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210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440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325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557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730968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86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901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1016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827939" y="4877571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210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325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440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557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709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86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901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1016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6161634" y="5499964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586793" y="1362397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881040" y="1330208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6241579" y="4838245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Rectangle 79">
            <a:extLst>
              <a:ext uri="{FF2B5EF4-FFF2-40B4-BE49-F238E27FC236}">
                <a16:creationId xmlns:a16="http://schemas.microsoft.com/office/drawing/2014/main" id="{0142CF32-964D-2446-BFD2-371A51F44342}"/>
              </a:ext>
            </a:extLst>
          </p:cNvPr>
          <p:cNvSpPr/>
          <p:nvPr/>
        </p:nvSpPr>
        <p:spPr>
          <a:xfrm>
            <a:off x="893283" y="3441466"/>
            <a:ext cx="10440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rgbClr val="2850A0"/>
                </a:solidFill>
              </a:rPr>
              <a:t>B4P</a:t>
            </a:r>
          </a:p>
        </p:txBody>
      </p:sp>
    </p:spTree>
    <p:extLst>
      <p:ext uri="{BB962C8B-B14F-4D97-AF65-F5344CB8AC3E}">
        <p14:creationId xmlns:p14="http://schemas.microsoft.com/office/powerpoint/2010/main" val="2756334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ounded Rectangle">
            <a:extLst>
              <a:ext uri="{FF2B5EF4-FFF2-40B4-BE49-F238E27FC236}">
                <a16:creationId xmlns:a16="http://schemas.microsoft.com/office/drawing/2014/main" id="{39A2EBE0-7F1C-8D49-A651-7CB2ED016035}"/>
              </a:ext>
            </a:extLst>
          </p:cNvPr>
          <p:cNvSpPr/>
          <p:nvPr/>
        </p:nvSpPr>
        <p:spPr>
          <a:xfrm>
            <a:off x="1499247" y="2419113"/>
            <a:ext cx="9276754" cy="2519165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6812099" y="550595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647242" y="5445000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6A272B07-B2EF-AA46-9086-23313C0B5B00}"/>
              </a:ext>
            </a:extLst>
          </p:cNvPr>
          <p:cNvGrpSpPr/>
          <p:nvPr/>
        </p:nvGrpSpPr>
        <p:grpSpPr>
          <a:xfrm>
            <a:off x="4994529" y="1390175"/>
            <a:ext cx="1817570" cy="381780"/>
            <a:chOff x="1224722" y="4834720"/>
            <a:chExt cx="1817570" cy="381780"/>
          </a:xfrm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23F49CC-AF12-0241-8A63-455E05CA2757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87" name="Rectangle">
                <a:extLst>
                  <a:ext uri="{FF2B5EF4-FFF2-40B4-BE49-F238E27FC236}">
                    <a16:creationId xmlns:a16="http://schemas.microsoft.com/office/drawing/2014/main" id="{9EA05550-4335-7343-B8BE-57DAA3791DE9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8" name="Rectangle">
                <a:extLst>
                  <a:ext uri="{FF2B5EF4-FFF2-40B4-BE49-F238E27FC236}">
                    <a16:creationId xmlns:a16="http://schemas.microsoft.com/office/drawing/2014/main" id="{5B972730-E6E9-2B45-B261-F6245A814189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9" name="Rectangle">
                <a:extLst>
                  <a:ext uri="{FF2B5EF4-FFF2-40B4-BE49-F238E27FC236}">
                    <a16:creationId xmlns:a16="http://schemas.microsoft.com/office/drawing/2014/main" id="{80E318F2-6CBC-4142-A2DA-9BE0EF84F81A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35DE7D94-D6CB-414D-9C9F-0961D6C356E3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85" name="Cylinder">
                <a:extLst>
                  <a:ext uri="{FF2B5EF4-FFF2-40B4-BE49-F238E27FC236}">
                    <a16:creationId xmlns:a16="http://schemas.microsoft.com/office/drawing/2014/main" id="{7BE3315F-9213-DC48-8FF2-84D3E8A8579E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6" name="Cylinder">
                <a:extLst>
                  <a:ext uri="{FF2B5EF4-FFF2-40B4-BE49-F238E27FC236}">
                    <a16:creationId xmlns:a16="http://schemas.microsoft.com/office/drawing/2014/main" id="{4C07361E-ECD7-704D-9231-9FFC9B28B258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5" name="Gruppieren 12">
              <a:extLst>
                <a:ext uri="{FF2B5EF4-FFF2-40B4-BE49-F238E27FC236}">
                  <a16:creationId xmlns:a16="http://schemas.microsoft.com/office/drawing/2014/main" id="{158787D4-34EC-4A41-891C-44C62327A100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83" name="World">
                <a:extLst>
                  <a:ext uri="{FF2B5EF4-FFF2-40B4-BE49-F238E27FC236}">
                    <a16:creationId xmlns:a16="http://schemas.microsoft.com/office/drawing/2014/main" id="{1CD67CEC-9C76-714B-84C3-69D668E1C247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4" name="World">
                <a:extLst>
                  <a:ext uri="{FF2B5EF4-FFF2-40B4-BE49-F238E27FC236}">
                    <a16:creationId xmlns:a16="http://schemas.microsoft.com/office/drawing/2014/main" id="{2FB19D57-ECC6-3642-9B5D-D4C3C1AF2091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D92998DD-BEFF-C34D-85AD-4E74BA1B6593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57" name="Gruppieren 98">
                <a:extLst>
                  <a:ext uri="{FF2B5EF4-FFF2-40B4-BE49-F238E27FC236}">
                    <a16:creationId xmlns:a16="http://schemas.microsoft.com/office/drawing/2014/main" id="{E4729EA5-A839-0143-868E-744E2A3E7C21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71" name="Rechteck: abgerundete Ecken 99">
                  <a:extLst>
                    <a:ext uri="{FF2B5EF4-FFF2-40B4-BE49-F238E27FC236}">
                      <a16:creationId xmlns:a16="http://schemas.microsoft.com/office/drawing/2014/main" id="{67BA93D9-7F3C-6C4A-8F50-7F1F82630E0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72" name="Gerader Verbinder 100">
                  <a:extLst>
                    <a:ext uri="{FF2B5EF4-FFF2-40B4-BE49-F238E27FC236}">
                      <a16:creationId xmlns:a16="http://schemas.microsoft.com/office/drawing/2014/main" id="{8299CC8E-1B8E-5F48-846A-65C795521B4C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rader Verbinder 101">
                  <a:extLst>
                    <a:ext uri="{FF2B5EF4-FFF2-40B4-BE49-F238E27FC236}">
                      <a16:creationId xmlns:a16="http://schemas.microsoft.com/office/drawing/2014/main" id="{CA5F1D67-1AD3-8644-84A1-8990B819079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rader Verbinder 102">
                  <a:extLst>
                    <a:ext uri="{FF2B5EF4-FFF2-40B4-BE49-F238E27FC236}">
                      <a16:creationId xmlns:a16="http://schemas.microsoft.com/office/drawing/2014/main" id="{255D4235-6803-704B-BE01-463C21DD2474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rader Verbinder 103">
                  <a:extLst>
                    <a:ext uri="{FF2B5EF4-FFF2-40B4-BE49-F238E27FC236}">
                      <a16:creationId xmlns:a16="http://schemas.microsoft.com/office/drawing/2014/main" id="{6A7EBE7E-9FCB-274B-BBE2-49B27B275E3A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Gerader Verbinder 104">
                  <a:extLst>
                    <a:ext uri="{FF2B5EF4-FFF2-40B4-BE49-F238E27FC236}">
                      <a16:creationId xmlns:a16="http://schemas.microsoft.com/office/drawing/2014/main" id="{93DD909D-EFB9-3C45-ACE2-62FE9965EC1C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Gerader Verbinder 105">
                  <a:extLst>
                    <a:ext uri="{FF2B5EF4-FFF2-40B4-BE49-F238E27FC236}">
                      <a16:creationId xmlns:a16="http://schemas.microsoft.com/office/drawing/2014/main" id="{CCCCDC87-BFD0-BC4D-B294-09B1FC2FCB96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Gerader Verbinder 106">
                  <a:extLst>
                    <a:ext uri="{FF2B5EF4-FFF2-40B4-BE49-F238E27FC236}">
                      <a16:creationId xmlns:a16="http://schemas.microsoft.com/office/drawing/2014/main" id="{CE5A89FB-CE9F-134D-8CAA-3A4FEB70BB58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" name="Gerader Verbinder 107">
                  <a:extLst>
                    <a:ext uri="{FF2B5EF4-FFF2-40B4-BE49-F238E27FC236}">
                      <a16:creationId xmlns:a16="http://schemas.microsoft.com/office/drawing/2014/main" id="{EE14B113-508D-A541-9B5D-A662B061AB50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Gerader Verbinder 108">
                  <a:extLst>
                    <a:ext uri="{FF2B5EF4-FFF2-40B4-BE49-F238E27FC236}">
                      <a16:creationId xmlns:a16="http://schemas.microsoft.com/office/drawing/2014/main" id="{28B046F3-1EF5-D44B-AEC9-A6AB910F34BC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Gerader Verbinder 109">
                  <a:extLst>
                    <a:ext uri="{FF2B5EF4-FFF2-40B4-BE49-F238E27FC236}">
                      <a16:creationId xmlns:a16="http://schemas.microsoft.com/office/drawing/2014/main" id="{3F43BD8A-FF1B-D247-A64D-E2EE34F140CA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2" name="Trapezoid 281">
                  <a:extLst>
                    <a:ext uri="{FF2B5EF4-FFF2-40B4-BE49-F238E27FC236}">
                      <a16:creationId xmlns:a16="http://schemas.microsoft.com/office/drawing/2014/main" id="{BD6AA74D-3E73-2940-80E7-DF383A0A2722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58" name="Gruppieren 98">
                <a:extLst>
                  <a:ext uri="{FF2B5EF4-FFF2-40B4-BE49-F238E27FC236}">
                    <a16:creationId xmlns:a16="http://schemas.microsoft.com/office/drawing/2014/main" id="{0E09EC5D-2B0D-3D40-9A8E-177241B7CF60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59" name="Rechteck: abgerundete Ecken 99">
                  <a:extLst>
                    <a:ext uri="{FF2B5EF4-FFF2-40B4-BE49-F238E27FC236}">
                      <a16:creationId xmlns:a16="http://schemas.microsoft.com/office/drawing/2014/main" id="{72F5B951-7A11-F541-B0E9-5B56B1EFA417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60" name="Gerader Verbinder 100">
                  <a:extLst>
                    <a:ext uri="{FF2B5EF4-FFF2-40B4-BE49-F238E27FC236}">
                      <a16:creationId xmlns:a16="http://schemas.microsoft.com/office/drawing/2014/main" id="{1CBD3C89-A1E0-EC45-BA25-6FADA5DB50B6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Gerader Verbinder 101">
                  <a:extLst>
                    <a:ext uri="{FF2B5EF4-FFF2-40B4-BE49-F238E27FC236}">
                      <a16:creationId xmlns:a16="http://schemas.microsoft.com/office/drawing/2014/main" id="{D9EBFAE6-97D1-414A-9A89-E87A38F1149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Gerader Verbinder 102">
                  <a:extLst>
                    <a:ext uri="{FF2B5EF4-FFF2-40B4-BE49-F238E27FC236}">
                      <a16:creationId xmlns:a16="http://schemas.microsoft.com/office/drawing/2014/main" id="{4BC3FE7D-316A-584E-A3B4-CDEECE073D43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Gerader Verbinder 103">
                  <a:extLst>
                    <a:ext uri="{FF2B5EF4-FFF2-40B4-BE49-F238E27FC236}">
                      <a16:creationId xmlns:a16="http://schemas.microsoft.com/office/drawing/2014/main" id="{D764D423-4B5B-544D-8E4C-61E22FCF7419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Gerader Verbinder 104">
                  <a:extLst>
                    <a:ext uri="{FF2B5EF4-FFF2-40B4-BE49-F238E27FC236}">
                      <a16:creationId xmlns:a16="http://schemas.microsoft.com/office/drawing/2014/main" id="{7FDA7D68-424C-FB4B-ACA1-F2CCADC9BB9F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Gerader Verbinder 105">
                  <a:extLst>
                    <a:ext uri="{FF2B5EF4-FFF2-40B4-BE49-F238E27FC236}">
                      <a16:creationId xmlns:a16="http://schemas.microsoft.com/office/drawing/2014/main" id="{04B434EB-6E1C-C24A-B16D-67544E66162A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Gerader Verbinder 106">
                  <a:extLst>
                    <a:ext uri="{FF2B5EF4-FFF2-40B4-BE49-F238E27FC236}">
                      <a16:creationId xmlns:a16="http://schemas.microsoft.com/office/drawing/2014/main" id="{AB339D1E-3C14-FC40-97C2-3BCDE830555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Gerader Verbinder 107">
                  <a:extLst>
                    <a:ext uri="{FF2B5EF4-FFF2-40B4-BE49-F238E27FC236}">
                      <a16:creationId xmlns:a16="http://schemas.microsoft.com/office/drawing/2014/main" id="{0FEBF8D0-1CE1-0049-BA37-B718E865AEF1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rader Verbinder 108">
                  <a:extLst>
                    <a:ext uri="{FF2B5EF4-FFF2-40B4-BE49-F238E27FC236}">
                      <a16:creationId xmlns:a16="http://schemas.microsoft.com/office/drawing/2014/main" id="{929CA0BD-9A41-FF46-9822-D1470922682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rader Verbinder 109">
                  <a:extLst>
                    <a:ext uri="{FF2B5EF4-FFF2-40B4-BE49-F238E27FC236}">
                      <a16:creationId xmlns:a16="http://schemas.microsoft.com/office/drawing/2014/main" id="{14CFE970-CF07-3546-9CFD-6006D878A924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0" name="Trapezoid 269">
                  <a:extLst>
                    <a:ext uri="{FF2B5EF4-FFF2-40B4-BE49-F238E27FC236}">
                      <a16:creationId xmlns:a16="http://schemas.microsoft.com/office/drawing/2014/main" id="{FA27FC88-DC01-2A46-BB74-FB1F8B6E8661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992008" y="1352757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1" name="Pfeil: nach rechts 95">
            <a:extLst>
              <a:ext uri="{FF2B5EF4-FFF2-40B4-BE49-F238E27FC236}">
                <a16:creationId xmlns:a16="http://schemas.microsoft.com/office/drawing/2014/main" id="{65727A52-C856-6649-B49B-7CEB63B60EB8}"/>
              </a:ext>
            </a:extLst>
          </p:cNvPr>
          <p:cNvSpPr/>
          <p:nvPr/>
        </p:nvSpPr>
        <p:spPr>
          <a:xfrm rot="5400000">
            <a:off x="5689462" y="4712106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608845" y="2397971"/>
            <a:ext cx="76630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200" b="1" dirty="0">
                <a:solidFill>
                  <a:srgbClr val="3264C8"/>
                </a:solidFill>
              </a:rPr>
              <a:t>B4P</a:t>
            </a:r>
            <a:endParaRPr lang="en-US" sz="2200" dirty="0">
              <a:solidFill>
                <a:srgbClr val="3264C8"/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  <p:cxnSp>
        <p:nvCxnSpPr>
          <p:cNvPr id="104" name="Gerade Verbindung mit Pfeil 55">
            <a:extLst>
              <a:ext uri="{FF2B5EF4-FFF2-40B4-BE49-F238E27FC236}">
                <a16:creationId xmlns:a16="http://schemas.microsoft.com/office/drawing/2014/main" id="{ACCB61FC-F429-9D41-93D4-FFDE0EF5DB06}"/>
              </a:ext>
            </a:extLst>
          </p:cNvPr>
          <p:cNvCxnSpPr>
            <a:cxnSpLocks/>
          </p:cNvCxnSpPr>
          <p:nvPr/>
        </p:nvCxnSpPr>
        <p:spPr>
          <a:xfrm>
            <a:off x="1632000" y="2804375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uppieren 10">
            <a:extLst>
              <a:ext uri="{FF2B5EF4-FFF2-40B4-BE49-F238E27FC236}">
                <a16:creationId xmlns:a16="http://schemas.microsoft.com/office/drawing/2014/main" id="{F4E29F8D-1A1C-304E-8A9C-3E5B129066D6}"/>
              </a:ext>
            </a:extLst>
          </p:cNvPr>
          <p:cNvGrpSpPr/>
          <p:nvPr/>
        </p:nvGrpSpPr>
        <p:grpSpPr>
          <a:xfrm>
            <a:off x="10273679" y="2180800"/>
            <a:ext cx="419074" cy="538359"/>
            <a:chOff x="7789696" y="1644240"/>
            <a:chExt cx="431444" cy="576000"/>
          </a:xfrm>
        </p:grpSpPr>
        <p:sp>
          <p:nvSpPr>
            <p:cNvPr id="106" name="Ellipse 9">
              <a:extLst>
                <a:ext uri="{FF2B5EF4-FFF2-40B4-BE49-F238E27FC236}">
                  <a16:creationId xmlns:a16="http://schemas.microsoft.com/office/drawing/2014/main" id="{62BE03CF-5BC1-4846-B5DA-230F97CA43BA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7" name="Grafik 57">
              <a:extLst>
                <a:ext uri="{FF2B5EF4-FFF2-40B4-BE49-F238E27FC236}">
                  <a16:creationId xmlns:a16="http://schemas.microsoft.com/office/drawing/2014/main" id="{AF1F22E2-38AF-004B-BF99-EEA617B60E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9" name="Rechteck 32">
            <a:extLst>
              <a:ext uri="{FF2B5EF4-FFF2-40B4-BE49-F238E27FC236}">
                <a16:creationId xmlns:a16="http://schemas.microsoft.com/office/drawing/2014/main" id="{4DE1241E-D00C-734D-B396-8F6D84947B9E}"/>
              </a:ext>
            </a:extLst>
          </p:cNvPr>
          <p:cNvSpPr/>
          <p:nvPr/>
        </p:nvSpPr>
        <p:spPr>
          <a:xfrm>
            <a:off x="3072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sp>
        <p:nvSpPr>
          <p:cNvPr id="110" name="Rechteck 33">
            <a:extLst>
              <a:ext uri="{FF2B5EF4-FFF2-40B4-BE49-F238E27FC236}">
                <a16:creationId xmlns:a16="http://schemas.microsoft.com/office/drawing/2014/main" id="{6C3A6397-91F9-A74A-8FD0-EACB19BFFB80}"/>
              </a:ext>
            </a:extLst>
          </p:cNvPr>
          <p:cNvSpPr/>
          <p:nvPr/>
        </p:nvSpPr>
        <p:spPr>
          <a:xfrm>
            <a:off x="4224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111" name="Rechteck 34">
            <a:extLst>
              <a:ext uri="{FF2B5EF4-FFF2-40B4-BE49-F238E27FC236}">
                <a16:creationId xmlns:a16="http://schemas.microsoft.com/office/drawing/2014/main" id="{0FF6DC4D-C874-3D4A-95E6-E06F66D9648E}"/>
              </a:ext>
            </a:extLst>
          </p:cNvPr>
          <p:cNvSpPr/>
          <p:nvPr/>
        </p:nvSpPr>
        <p:spPr>
          <a:xfrm>
            <a:off x="5376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112" name="Rechteck 35">
            <a:extLst>
              <a:ext uri="{FF2B5EF4-FFF2-40B4-BE49-F238E27FC236}">
                <a16:creationId xmlns:a16="http://schemas.microsoft.com/office/drawing/2014/main" id="{FF5ECBD4-A9B8-0449-BDC6-6D4D82DB552C}"/>
              </a:ext>
            </a:extLst>
          </p:cNvPr>
          <p:cNvSpPr/>
          <p:nvPr/>
        </p:nvSpPr>
        <p:spPr>
          <a:xfrm>
            <a:off x="6528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113" name="Rechteck 36">
            <a:extLst>
              <a:ext uri="{FF2B5EF4-FFF2-40B4-BE49-F238E27FC236}">
                <a16:creationId xmlns:a16="http://schemas.microsoft.com/office/drawing/2014/main" id="{D6ED65DE-A721-0F4A-AD46-B0B6A173F6F1}"/>
              </a:ext>
            </a:extLst>
          </p:cNvPr>
          <p:cNvSpPr/>
          <p:nvPr/>
        </p:nvSpPr>
        <p:spPr>
          <a:xfrm>
            <a:off x="7680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</a:p>
        </p:txBody>
      </p:sp>
      <p:sp>
        <p:nvSpPr>
          <p:cNvPr id="114" name="Rechteck 37">
            <a:extLst>
              <a:ext uri="{FF2B5EF4-FFF2-40B4-BE49-F238E27FC236}">
                <a16:creationId xmlns:a16="http://schemas.microsoft.com/office/drawing/2014/main" id="{F7161A5A-51FB-D343-BF0B-60658FEB0BCA}"/>
              </a:ext>
            </a:extLst>
          </p:cNvPr>
          <p:cNvSpPr/>
          <p:nvPr/>
        </p:nvSpPr>
        <p:spPr>
          <a:xfrm>
            <a:off x="8832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115" name="Rechteck 38">
            <a:extLst>
              <a:ext uri="{FF2B5EF4-FFF2-40B4-BE49-F238E27FC236}">
                <a16:creationId xmlns:a16="http://schemas.microsoft.com/office/drawing/2014/main" id="{34090DF8-983A-9045-ABA0-D7CB10B077B8}"/>
              </a:ext>
            </a:extLst>
          </p:cNvPr>
          <p:cNvSpPr/>
          <p:nvPr/>
        </p:nvSpPr>
        <p:spPr>
          <a:xfrm>
            <a:off x="9984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</a:p>
        </p:txBody>
      </p:sp>
      <p:sp>
        <p:nvSpPr>
          <p:cNvPr id="118" name="Pfeil: nach rechts 95">
            <a:extLst>
              <a:ext uri="{FF2B5EF4-FFF2-40B4-BE49-F238E27FC236}">
                <a16:creationId xmlns:a16="http://schemas.microsoft.com/office/drawing/2014/main" id="{563A9EB0-0355-F646-8472-872589EE4C35}"/>
              </a:ext>
            </a:extLst>
          </p:cNvPr>
          <p:cNvSpPr/>
          <p:nvPr/>
        </p:nvSpPr>
        <p:spPr>
          <a:xfrm rot="5400000">
            <a:off x="5718820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858181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ounded Rectangle">
            <a:extLst>
              <a:ext uri="{FF2B5EF4-FFF2-40B4-BE49-F238E27FC236}">
                <a16:creationId xmlns:a16="http://schemas.microsoft.com/office/drawing/2014/main" id="{BEEB8E30-D4D0-F540-B94A-D6FC1CEDD567}"/>
              </a:ext>
            </a:extLst>
          </p:cNvPr>
          <p:cNvSpPr/>
          <p:nvPr/>
        </p:nvSpPr>
        <p:spPr>
          <a:xfrm>
            <a:off x="1477266" y="2412157"/>
            <a:ext cx="9393516" cy="2389940"/>
          </a:xfrm>
          <a:prstGeom prst="roundRect">
            <a:avLst>
              <a:gd name="adj" fmla="val 6014"/>
            </a:avLst>
          </a:prstGeom>
          <a:solidFill>
            <a:srgbClr val="3264C8"/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57" name="Pfeil: nach rechts 95">
            <a:extLst>
              <a:ext uri="{FF2B5EF4-FFF2-40B4-BE49-F238E27FC236}">
                <a16:creationId xmlns:a16="http://schemas.microsoft.com/office/drawing/2014/main" id="{1C36DC4A-FB4E-3142-A695-CDA94AB45765}"/>
              </a:ext>
            </a:extLst>
          </p:cNvPr>
          <p:cNvSpPr/>
          <p:nvPr/>
        </p:nvSpPr>
        <p:spPr>
          <a:xfrm rot="5400000">
            <a:off x="5702062" y="1914073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6785800" y="5450096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206" name="Gerade Verbindung mit Pfeil 55">
            <a:extLst>
              <a:ext uri="{FF2B5EF4-FFF2-40B4-BE49-F238E27FC236}">
                <a16:creationId xmlns:a16="http://schemas.microsoft.com/office/drawing/2014/main" id="{7B73641C-280F-FD46-A0A8-D9CD318B116B}"/>
              </a:ext>
            </a:extLst>
          </p:cNvPr>
          <p:cNvCxnSpPr>
            <a:cxnSpLocks/>
          </p:cNvCxnSpPr>
          <p:nvPr/>
        </p:nvCxnSpPr>
        <p:spPr>
          <a:xfrm>
            <a:off x="1601728" y="2786097"/>
            <a:ext cx="8928000" cy="0"/>
          </a:xfrm>
          <a:prstGeom prst="straightConnector1">
            <a:avLst/>
          </a:prstGeom>
          <a:ln w="22225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available</a:t>
            </a:r>
          </a:p>
        </p:txBody>
      </p: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595757" y="5343185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6A272B07-B2EF-AA46-9086-23313C0B5B00}"/>
              </a:ext>
            </a:extLst>
          </p:cNvPr>
          <p:cNvGrpSpPr/>
          <p:nvPr/>
        </p:nvGrpSpPr>
        <p:grpSpPr>
          <a:xfrm>
            <a:off x="4994529" y="1390175"/>
            <a:ext cx="1817570" cy="381780"/>
            <a:chOff x="1224722" y="4834720"/>
            <a:chExt cx="1817570" cy="381780"/>
          </a:xfrm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23F49CC-AF12-0241-8A63-455E05CA2757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87" name="Rectangle">
                <a:extLst>
                  <a:ext uri="{FF2B5EF4-FFF2-40B4-BE49-F238E27FC236}">
                    <a16:creationId xmlns:a16="http://schemas.microsoft.com/office/drawing/2014/main" id="{9EA05550-4335-7343-B8BE-57DAA3791DE9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8" name="Rectangle">
                <a:extLst>
                  <a:ext uri="{FF2B5EF4-FFF2-40B4-BE49-F238E27FC236}">
                    <a16:creationId xmlns:a16="http://schemas.microsoft.com/office/drawing/2014/main" id="{5B972730-E6E9-2B45-B261-F6245A814189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9" name="Rectangle">
                <a:extLst>
                  <a:ext uri="{FF2B5EF4-FFF2-40B4-BE49-F238E27FC236}">
                    <a16:creationId xmlns:a16="http://schemas.microsoft.com/office/drawing/2014/main" id="{80E318F2-6CBC-4142-A2DA-9BE0EF84F81A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35DE7D94-D6CB-414D-9C9F-0961D6C356E3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85" name="Cylinder">
                <a:extLst>
                  <a:ext uri="{FF2B5EF4-FFF2-40B4-BE49-F238E27FC236}">
                    <a16:creationId xmlns:a16="http://schemas.microsoft.com/office/drawing/2014/main" id="{7BE3315F-9213-DC48-8FF2-84D3E8A8579E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6" name="Cylinder">
                <a:extLst>
                  <a:ext uri="{FF2B5EF4-FFF2-40B4-BE49-F238E27FC236}">
                    <a16:creationId xmlns:a16="http://schemas.microsoft.com/office/drawing/2014/main" id="{4C07361E-ECD7-704D-9231-9FFC9B28B258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5" name="Gruppieren 12">
              <a:extLst>
                <a:ext uri="{FF2B5EF4-FFF2-40B4-BE49-F238E27FC236}">
                  <a16:creationId xmlns:a16="http://schemas.microsoft.com/office/drawing/2014/main" id="{158787D4-34EC-4A41-891C-44C62327A100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83" name="World">
                <a:extLst>
                  <a:ext uri="{FF2B5EF4-FFF2-40B4-BE49-F238E27FC236}">
                    <a16:creationId xmlns:a16="http://schemas.microsoft.com/office/drawing/2014/main" id="{1CD67CEC-9C76-714B-84C3-69D668E1C247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4" name="World">
                <a:extLst>
                  <a:ext uri="{FF2B5EF4-FFF2-40B4-BE49-F238E27FC236}">
                    <a16:creationId xmlns:a16="http://schemas.microsoft.com/office/drawing/2014/main" id="{2FB19D57-ECC6-3642-9B5D-D4C3C1AF2091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D92998DD-BEFF-C34D-85AD-4E74BA1B6593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57" name="Gruppieren 98">
                <a:extLst>
                  <a:ext uri="{FF2B5EF4-FFF2-40B4-BE49-F238E27FC236}">
                    <a16:creationId xmlns:a16="http://schemas.microsoft.com/office/drawing/2014/main" id="{E4729EA5-A839-0143-868E-744E2A3E7C21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71" name="Rechteck: abgerundete Ecken 99">
                  <a:extLst>
                    <a:ext uri="{FF2B5EF4-FFF2-40B4-BE49-F238E27FC236}">
                      <a16:creationId xmlns:a16="http://schemas.microsoft.com/office/drawing/2014/main" id="{67BA93D9-7F3C-6C4A-8F50-7F1F82630E0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72" name="Gerader Verbinder 100">
                  <a:extLst>
                    <a:ext uri="{FF2B5EF4-FFF2-40B4-BE49-F238E27FC236}">
                      <a16:creationId xmlns:a16="http://schemas.microsoft.com/office/drawing/2014/main" id="{8299CC8E-1B8E-5F48-846A-65C795521B4C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rader Verbinder 101">
                  <a:extLst>
                    <a:ext uri="{FF2B5EF4-FFF2-40B4-BE49-F238E27FC236}">
                      <a16:creationId xmlns:a16="http://schemas.microsoft.com/office/drawing/2014/main" id="{CA5F1D67-1AD3-8644-84A1-8990B819079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rader Verbinder 102">
                  <a:extLst>
                    <a:ext uri="{FF2B5EF4-FFF2-40B4-BE49-F238E27FC236}">
                      <a16:creationId xmlns:a16="http://schemas.microsoft.com/office/drawing/2014/main" id="{255D4235-6803-704B-BE01-463C21DD2474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rader Verbinder 103">
                  <a:extLst>
                    <a:ext uri="{FF2B5EF4-FFF2-40B4-BE49-F238E27FC236}">
                      <a16:creationId xmlns:a16="http://schemas.microsoft.com/office/drawing/2014/main" id="{6A7EBE7E-9FCB-274B-BBE2-49B27B275E3A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Gerader Verbinder 104">
                  <a:extLst>
                    <a:ext uri="{FF2B5EF4-FFF2-40B4-BE49-F238E27FC236}">
                      <a16:creationId xmlns:a16="http://schemas.microsoft.com/office/drawing/2014/main" id="{93DD909D-EFB9-3C45-ACE2-62FE9965EC1C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Gerader Verbinder 105">
                  <a:extLst>
                    <a:ext uri="{FF2B5EF4-FFF2-40B4-BE49-F238E27FC236}">
                      <a16:creationId xmlns:a16="http://schemas.microsoft.com/office/drawing/2014/main" id="{CCCCDC87-BFD0-BC4D-B294-09B1FC2FCB96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Gerader Verbinder 106">
                  <a:extLst>
                    <a:ext uri="{FF2B5EF4-FFF2-40B4-BE49-F238E27FC236}">
                      <a16:creationId xmlns:a16="http://schemas.microsoft.com/office/drawing/2014/main" id="{CE5A89FB-CE9F-134D-8CAA-3A4FEB70BB58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" name="Gerader Verbinder 107">
                  <a:extLst>
                    <a:ext uri="{FF2B5EF4-FFF2-40B4-BE49-F238E27FC236}">
                      <a16:creationId xmlns:a16="http://schemas.microsoft.com/office/drawing/2014/main" id="{EE14B113-508D-A541-9B5D-A662B061AB50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Gerader Verbinder 108">
                  <a:extLst>
                    <a:ext uri="{FF2B5EF4-FFF2-40B4-BE49-F238E27FC236}">
                      <a16:creationId xmlns:a16="http://schemas.microsoft.com/office/drawing/2014/main" id="{28B046F3-1EF5-D44B-AEC9-A6AB910F34BC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Gerader Verbinder 109">
                  <a:extLst>
                    <a:ext uri="{FF2B5EF4-FFF2-40B4-BE49-F238E27FC236}">
                      <a16:creationId xmlns:a16="http://schemas.microsoft.com/office/drawing/2014/main" id="{3F43BD8A-FF1B-D247-A64D-E2EE34F140CA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2" name="Trapezoid 281">
                  <a:extLst>
                    <a:ext uri="{FF2B5EF4-FFF2-40B4-BE49-F238E27FC236}">
                      <a16:creationId xmlns:a16="http://schemas.microsoft.com/office/drawing/2014/main" id="{BD6AA74D-3E73-2940-80E7-DF383A0A2722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58" name="Gruppieren 98">
                <a:extLst>
                  <a:ext uri="{FF2B5EF4-FFF2-40B4-BE49-F238E27FC236}">
                    <a16:creationId xmlns:a16="http://schemas.microsoft.com/office/drawing/2014/main" id="{0E09EC5D-2B0D-3D40-9A8E-177241B7CF60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59" name="Rechteck: abgerundete Ecken 99">
                  <a:extLst>
                    <a:ext uri="{FF2B5EF4-FFF2-40B4-BE49-F238E27FC236}">
                      <a16:creationId xmlns:a16="http://schemas.microsoft.com/office/drawing/2014/main" id="{72F5B951-7A11-F541-B0E9-5B56B1EFA417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60" name="Gerader Verbinder 100">
                  <a:extLst>
                    <a:ext uri="{FF2B5EF4-FFF2-40B4-BE49-F238E27FC236}">
                      <a16:creationId xmlns:a16="http://schemas.microsoft.com/office/drawing/2014/main" id="{1CBD3C89-A1E0-EC45-BA25-6FADA5DB50B6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Gerader Verbinder 101">
                  <a:extLst>
                    <a:ext uri="{FF2B5EF4-FFF2-40B4-BE49-F238E27FC236}">
                      <a16:creationId xmlns:a16="http://schemas.microsoft.com/office/drawing/2014/main" id="{D9EBFAE6-97D1-414A-9A89-E87A38F1149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Gerader Verbinder 102">
                  <a:extLst>
                    <a:ext uri="{FF2B5EF4-FFF2-40B4-BE49-F238E27FC236}">
                      <a16:creationId xmlns:a16="http://schemas.microsoft.com/office/drawing/2014/main" id="{4BC3FE7D-316A-584E-A3B4-CDEECE073D43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Gerader Verbinder 103">
                  <a:extLst>
                    <a:ext uri="{FF2B5EF4-FFF2-40B4-BE49-F238E27FC236}">
                      <a16:creationId xmlns:a16="http://schemas.microsoft.com/office/drawing/2014/main" id="{D764D423-4B5B-544D-8E4C-61E22FCF7419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Gerader Verbinder 104">
                  <a:extLst>
                    <a:ext uri="{FF2B5EF4-FFF2-40B4-BE49-F238E27FC236}">
                      <a16:creationId xmlns:a16="http://schemas.microsoft.com/office/drawing/2014/main" id="{7FDA7D68-424C-FB4B-ACA1-F2CCADC9BB9F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Gerader Verbinder 105">
                  <a:extLst>
                    <a:ext uri="{FF2B5EF4-FFF2-40B4-BE49-F238E27FC236}">
                      <a16:creationId xmlns:a16="http://schemas.microsoft.com/office/drawing/2014/main" id="{04B434EB-6E1C-C24A-B16D-67544E66162A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Gerader Verbinder 106">
                  <a:extLst>
                    <a:ext uri="{FF2B5EF4-FFF2-40B4-BE49-F238E27FC236}">
                      <a16:creationId xmlns:a16="http://schemas.microsoft.com/office/drawing/2014/main" id="{AB339D1E-3C14-FC40-97C2-3BCDE830555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Gerader Verbinder 107">
                  <a:extLst>
                    <a:ext uri="{FF2B5EF4-FFF2-40B4-BE49-F238E27FC236}">
                      <a16:creationId xmlns:a16="http://schemas.microsoft.com/office/drawing/2014/main" id="{0FEBF8D0-1CE1-0049-BA37-B718E865AEF1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rader Verbinder 108">
                  <a:extLst>
                    <a:ext uri="{FF2B5EF4-FFF2-40B4-BE49-F238E27FC236}">
                      <a16:creationId xmlns:a16="http://schemas.microsoft.com/office/drawing/2014/main" id="{929CA0BD-9A41-FF46-9822-D1470922682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rader Verbinder 109">
                  <a:extLst>
                    <a:ext uri="{FF2B5EF4-FFF2-40B4-BE49-F238E27FC236}">
                      <a16:creationId xmlns:a16="http://schemas.microsoft.com/office/drawing/2014/main" id="{14CFE970-CF07-3546-9CFD-6006D878A924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0" name="Trapezoid 269">
                  <a:extLst>
                    <a:ext uri="{FF2B5EF4-FFF2-40B4-BE49-F238E27FC236}">
                      <a16:creationId xmlns:a16="http://schemas.microsoft.com/office/drawing/2014/main" id="{FA27FC88-DC01-2A46-BB74-FB1F8B6E8661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409690" y="1372854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1" name="Pfeil: nach rechts 95">
            <a:extLst>
              <a:ext uri="{FF2B5EF4-FFF2-40B4-BE49-F238E27FC236}">
                <a16:creationId xmlns:a16="http://schemas.microsoft.com/office/drawing/2014/main" id="{65727A52-C856-6649-B49B-7CEB63B60EB8}"/>
              </a:ext>
            </a:extLst>
          </p:cNvPr>
          <p:cNvSpPr/>
          <p:nvPr/>
        </p:nvSpPr>
        <p:spPr>
          <a:xfrm rot="5400000">
            <a:off x="5677094" y="4738228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704000" y="2421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B4P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  <p:grpSp>
        <p:nvGrpSpPr>
          <p:cNvPr id="105" name="Gruppieren 10">
            <a:extLst>
              <a:ext uri="{FF2B5EF4-FFF2-40B4-BE49-F238E27FC236}">
                <a16:creationId xmlns:a16="http://schemas.microsoft.com/office/drawing/2014/main" id="{D3373B44-11E2-4D45-98DF-A3A1CDA5F99D}"/>
              </a:ext>
            </a:extLst>
          </p:cNvPr>
          <p:cNvGrpSpPr/>
          <p:nvPr/>
        </p:nvGrpSpPr>
        <p:grpSpPr>
          <a:xfrm>
            <a:off x="10239764" y="2180793"/>
            <a:ext cx="419074" cy="538359"/>
            <a:chOff x="7789696" y="1644240"/>
            <a:chExt cx="431444" cy="576000"/>
          </a:xfrm>
        </p:grpSpPr>
        <p:sp>
          <p:nvSpPr>
            <p:cNvPr id="106" name="Ellipse 9">
              <a:extLst>
                <a:ext uri="{FF2B5EF4-FFF2-40B4-BE49-F238E27FC236}">
                  <a16:creationId xmlns:a16="http://schemas.microsoft.com/office/drawing/2014/main" id="{08EF6122-1FA3-2244-9250-70304ADD26A6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7" name="Grafik 57">
              <a:extLst>
                <a:ext uri="{FF2B5EF4-FFF2-40B4-BE49-F238E27FC236}">
                  <a16:creationId xmlns:a16="http://schemas.microsoft.com/office/drawing/2014/main" id="{154424E7-4586-F143-93EC-CE5965F60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22B25407-4F3E-F348-9071-4853E45C000F}"/>
              </a:ext>
            </a:extLst>
          </p:cNvPr>
          <p:cNvGrpSpPr/>
          <p:nvPr/>
        </p:nvGrpSpPr>
        <p:grpSpPr>
          <a:xfrm>
            <a:off x="3038085" y="2576680"/>
            <a:ext cx="7128000" cy="216000"/>
            <a:chOff x="3072000" y="2576687"/>
            <a:chExt cx="7128000" cy="216000"/>
          </a:xfrm>
        </p:grpSpPr>
        <p:sp>
          <p:nvSpPr>
            <p:cNvPr id="110" name="Rechteck 32">
              <a:extLst>
                <a:ext uri="{FF2B5EF4-FFF2-40B4-BE49-F238E27FC236}">
                  <a16:creationId xmlns:a16="http://schemas.microsoft.com/office/drawing/2014/main" id="{03326F91-31FC-6249-B1BC-10294C722E0B}"/>
                </a:ext>
              </a:extLst>
            </p:cNvPr>
            <p:cNvSpPr/>
            <p:nvPr/>
          </p:nvSpPr>
          <p:spPr>
            <a:xfrm>
              <a:off x="3072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2</a:t>
              </a:r>
            </a:p>
          </p:txBody>
        </p:sp>
        <p:sp>
          <p:nvSpPr>
            <p:cNvPr id="111" name="Rechteck 33">
              <a:extLst>
                <a:ext uri="{FF2B5EF4-FFF2-40B4-BE49-F238E27FC236}">
                  <a16:creationId xmlns:a16="http://schemas.microsoft.com/office/drawing/2014/main" id="{51BA2408-F0FB-344B-AE6B-08DD02243AB9}"/>
                </a:ext>
              </a:extLst>
            </p:cNvPr>
            <p:cNvSpPr/>
            <p:nvPr/>
          </p:nvSpPr>
          <p:spPr>
            <a:xfrm>
              <a:off x="4224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3</a:t>
              </a:r>
            </a:p>
          </p:txBody>
        </p:sp>
        <p:sp>
          <p:nvSpPr>
            <p:cNvPr id="112" name="Rechteck 34">
              <a:extLst>
                <a:ext uri="{FF2B5EF4-FFF2-40B4-BE49-F238E27FC236}">
                  <a16:creationId xmlns:a16="http://schemas.microsoft.com/office/drawing/2014/main" id="{30D58178-62C1-DF40-8046-707E06D94A96}"/>
                </a:ext>
              </a:extLst>
            </p:cNvPr>
            <p:cNvSpPr/>
            <p:nvPr/>
          </p:nvSpPr>
          <p:spPr>
            <a:xfrm>
              <a:off x="5376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4</a:t>
              </a:r>
            </a:p>
          </p:txBody>
        </p:sp>
        <p:sp>
          <p:nvSpPr>
            <p:cNvPr id="113" name="Rechteck 35">
              <a:extLst>
                <a:ext uri="{FF2B5EF4-FFF2-40B4-BE49-F238E27FC236}">
                  <a16:creationId xmlns:a16="http://schemas.microsoft.com/office/drawing/2014/main" id="{C38BEE01-9BD9-6449-9706-570BD7291C06}"/>
                </a:ext>
              </a:extLst>
            </p:cNvPr>
            <p:cNvSpPr/>
            <p:nvPr/>
          </p:nvSpPr>
          <p:spPr>
            <a:xfrm>
              <a:off x="6528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5</a:t>
              </a:r>
            </a:p>
          </p:txBody>
        </p:sp>
        <p:sp>
          <p:nvSpPr>
            <p:cNvPr id="114" name="Rechteck 36">
              <a:extLst>
                <a:ext uri="{FF2B5EF4-FFF2-40B4-BE49-F238E27FC236}">
                  <a16:creationId xmlns:a16="http://schemas.microsoft.com/office/drawing/2014/main" id="{312785E0-F84A-474C-8A41-3942577D640E}"/>
                </a:ext>
              </a:extLst>
            </p:cNvPr>
            <p:cNvSpPr/>
            <p:nvPr/>
          </p:nvSpPr>
          <p:spPr>
            <a:xfrm>
              <a:off x="7680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6</a:t>
              </a:r>
            </a:p>
          </p:txBody>
        </p:sp>
        <p:sp>
          <p:nvSpPr>
            <p:cNvPr id="115" name="Rechteck 37">
              <a:extLst>
                <a:ext uri="{FF2B5EF4-FFF2-40B4-BE49-F238E27FC236}">
                  <a16:creationId xmlns:a16="http://schemas.microsoft.com/office/drawing/2014/main" id="{E499F351-4F41-D84A-A4CF-820C76E30528}"/>
                </a:ext>
              </a:extLst>
            </p:cNvPr>
            <p:cNvSpPr/>
            <p:nvPr/>
          </p:nvSpPr>
          <p:spPr>
            <a:xfrm>
              <a:off x="8832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7</a:t>
              </a:r>
            </a:p>
          </p:txBody>
        </p:sp>
        <p:sp>
          <p:nvSpPr>
            <p:cNvPr id="116" name="Rechteck 38">
              <a:extLst>
                <a:ext uri="{FF2B5EF4-FFF2-40B4-BE49-F238E27FC236}">
                  <a16:creationId xmlns:a16="http://schemas.microsoft.com/office/drawing/2014/main" id="{9B698103-FD3E-5548-9FC4-8D03A9AF4431}"/>
                </a:ext>
              </a:extLst>
            </p:cNvPr>
            <p:cNvSpPr/>
            <p:nvPr/>
          </p:nvSpPr>
          <p:spPr>
            <a:xfrm>
              <a:off x="9984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00282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88000" y="2375277"/>
            <a:ext cx="9321516" cy="2777299"/>
          </a:xfrm>
          <a:prstGeom prst="roundRect">
            <a:avLst>
              <a:gd name="adj" fmla="val 6014"/>
            </a:avLst>
          </a:prstGeom>
          <a:solidFill>
            <a:srgbClr val="3264C8">
              <a:alpha val="7000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646821" y="1718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653960" y="5836098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67984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50801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79984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5400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19984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71984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23984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62634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560000" y="3506096"/>
            <a:ext cx="1080016" cy="150069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data from: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Excel, CSV,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HTML, XML,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data from 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web links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data from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database 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Search and Identify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relevant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Resolve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Eliminate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84000" y="3506096"/>
            <a:ext cx="864000" cy="150069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Check and 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headers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Explore and 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Filter out data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number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Merge data from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Consolidate within 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commonalities 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Retrieve data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new calculated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Enrich the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Sort and arrange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style,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formats and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Save data to: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Excel, CSV,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HTML, XML,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Initiate database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Trigger other</a:t>
            </a:r>
            <a:b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software that 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data is 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851966" y="2186382"/>
            <a:ext cx="360000" cy="384569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736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246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3280008" y="1197000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pPr algn="ct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5067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Rechteck 30">
            <a:extLst>
              <a:ext uri="{FF2B5EF4-FFF2-40B4-BE49-F238E27FC236}">
                <a16:creationId xmlns:a16="http://schemas.microsoft.com/office/drawing/2014/main" id="{861F94D5-4A60-D141-9FCD-382DAFD638CF}"/>
              </a:ext>
            </a:extLst>
          </p:cNvPr>
          <p:cNvSpPr/>
          <p:nvPr/>
        </p:nvSpPr>
        <p:spPr>
          <a:xfrm>
            <a:off x="2064000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</p:txBody>
      </p:sp>
      <p:sp>
        <p:nvSpPr>
          <p:cNvPr id="105" name="Rechteck 32">
            <a:extLst>
              <a:ext uri="{FF2B5EF4-FFF2-40B4-BE49-F238E27FC236}">
                <a16:creationId xmlns:a16="http://schemas.microsoft.com/office/drawing/2014/main" id="{6DA1CD5B-6B39-F74C-A31B-9EDD44547520}"/>
              </a:ext>
            </a:extLst>
          </p:cNvPr>
          <p:cNvSpPr/>
          <p:nvPr/>
        </p:nvSpPr>
        <p:spPr>
          <a:xfrm>
            <a:off x="3039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sp>
        <p:nvSpPr>
          <p:cNvPr id="106" name="Rechteck 33">
            <a:extLst>
              <a:ext uri="{FF2B5EF4-FFF2-40B4-BE49-F238E27FC236}">
                <a16:creationId xmlns:a16="http://schemas.microsoft.com/office/drawing/2014/main" id="{381E97E3-259E-274E-A2C6-B5742D71DE2E}"/>
              </a:ext>
            </a:extLst>
          </p:cNvPr>
          <p:cNvSpPr/>
          <p:nvPr/>
        </p:nvSpPr>
        <p:spPr>
          <a:xfrm>
            <a:off x="4191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107" name="Rechteck 34">
            <a:extLst>
              <a:ext uri="{FF2B5EF4-FFF2-40B4-BE49-F238E27FC236}">
                <a16:creationId xmlns:a16="http://schemas.microsoft.com/office/drawing/2014/main" id="{2E8D1784-996C-8A4B-80E2-458021ADA55A}"/>
              </a:ext>
            </a:extLst>
          </p:cNvPr>
          <p:cNvSpPr/>
          <p:nvPr/>
        </p:nvSpPr>
        <p:spPr>
          <a:xfrm>
            <a:off x="5343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108" name="Rechteck 35">
            <a:extLst>
              <a:ext uri="{FF2B5EF4-FFF2-40B4-BE49-F238E27FC236}">
                <a16:creationId xmlns:a16="http://schemas.microsoft.com/office/drawing/2014/main" id="{7B1F8EB6-0422-194B-A4E0-3BF2513043FF}"/>
              </a:ext>
            </a:extLst>
          </p:cNvPr>
          <p:cNvSpPr/>
          <p:nvPr/>
        </p:nvSpPr>
        <p:spPr>
          <a:xfrm>
            <a:off x="6495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109" name="Rechteck 36">
            <a:extLst>
              <a:ext uri="{FF2B5EF4-FFF2-40B4-BE49-F238E27FC236}">
                <a16:creationId xmlns:a16="http://schemas.microsoft.com/office/drawing/2014/main" id="{49B5E6E6-4AF0-DA49-B7F7-089D1844784E}"/>
              </a:ext>
            </a:extLst>
          </p:cNvPr>
          <p:cNvSpPr/>
          <p:nvPr/>
        </p:nvSpPr>
        <p:spPr>
          <a:xfrm>
            <a:off x="7647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</a:p>
        </p:txBody>
      </p:sp>
      <p:sp>
        <p:nvSpPr>
          <p:cNvPr id="110" name="Rechteck 37">
            <a:extLst>
              <a:ext uri="{FF2B5EF4-FFF2-40B4-BE49-F238E27FC236}">
                <a16:creationId xmlns:a16="http://schemas.microsoft.com/office/drawing/2014/main" id="{3C57B057-971B-1241-8A51-A3AFB332657C}"/>
              </a:ext>
            </a:extLst>
          </p:cNvPr>
          <p:cNvSpPr/>
          <p:nvPr/>
        </p:nvSpPr>
        <p:spPr>
          <a:xfrm>
            <a:off x="8799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157" name="Rechteck 38">
            <a:extLst>
              <a:ext uri="{FF2B5EF4-FFF2-40B4-BE49-F238E27FC236}">
                <a16:creationId xmlns:a16="http://schemas.microsoft.com/office/drawing/2014/main" id="{435294FB-BF62-134F-A747-0D60313835D3}"/>
              </a:ext>
            </a:extLst>
          </p:cNvPr>
          <p:cNvSpPr/>
          <p:nvPr/>
        </p:nvSpPr>
        <p:spPr>
          <a:xfrm>
            <a:off x="9951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</a:p>
        </p:txBody>
      </p:sp>
      <p:sp>
        <p:nvSpPr>
          <p:cNvPr id="158" name="Rectangle 79">
            <a:extLst>
              <a:ext uri="{FF2B5EF4-FFF2-40B4-BE49-F238E27FC236}">
                <a16:creationId xmlns:a16="http://schemas.microsoft.com/office/drawing/2014/main" id="{1C0D5AAE-B6FE-BE44-91CC-68606458BF63}"/>
              </a:ext>
            </a:extLst>
          </p:cNvPr>
          <p:cNvSpPr/>
          <p:nvPr/>
        </p:nvSpPr>
        <p:spPr>
          <a:xfrm>
            <a:off x="5609945" y="2361833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264C8"/>
                </a:solidFill>
              </a:rPr>
              <a:t>B4P</a:t>
            </a:r>
            <a:endParaRPr lang="en-US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549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840000" y="1269000"/>
            <a:ext cx="2160000" cy="122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840000" y="2781000"/>
            <a:ext cx="2160000" cy="165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SAS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840000" y="4725000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3144000" y="5877000"/>
            <a:ext cx="8208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Expensive, external vendor dependency, no long-term sustainability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3144000" y="4149000"/>
            <a:ext cx="8208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Resulting code cannot be understood, shared, managed, nor adapted by business users.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3144000" y="2205000"/>
            <a:ext cx="8208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Opaque, un-auditable, poorly performing code if tasks are not very small and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3144000" y="1341000"/>
            <a:ext cx="7920000" cy="86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Coding becomes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drops significantly when working with large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3144000" y="2781000"/>
            <a:ext cx="7848000" cy="12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skills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3144000" y="4797000"/>
            <a:ext cx="7344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end up depending on them, and you need to repeatedly convince your boss that the updates are worth the money.</a:t>
            </a: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Current methods of analytics automation are complex, expensive, and opaque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529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hteck: abgerundete Ecken 14">
            <a:extLst>
              <a:ext uri="{FF2B5EF4-FFF2-40B4-BE49-F238E27FC236}">
                <a16:creationId xmlns:a16="http://schemas.microsoft.com/office/drawing/2014/main" id="{34DFA380-89E3-5E4B-88CA-296E5E2B95F4}"/>
              </a:ext>
            </a:extLst>
          </p:cNvPr>
          <p:cNvSpPr/>
          <p:nvPr/>
        </p:nvSpPr>
        <p:spPr>
          <a:xfrm>
            <a:off x="1416000" y="2543310"/>
            <a:ext cx="9432000" cy="2703555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Low-Code Integration and Analytics Engine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 Overview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3072000" y="1341000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pPr algn="ctr"/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0" name="Pfeil: nach rechts 95">
            <a:extLst>
              <a:ext uri="{FF2B5EF4-FFF2-40B4-BE49-F238E27FC236}">
                <a16:creationId xmlns:a16="http://schemas.microsoft.com/office/drawing/2014/main" id="{D14FB9C0-DA75-0B49-8BBF-0DD4FA010EDB}"/>
              </a:ext>
            </a:extLst>
          </p:cNvPr>
          <p:cNvSpPr/>
          <p:nvPr/>
        </p:nvSpPr>
        <p:spPr>
          <a:xfrm rot="5400000">
            <a:off x="5718821" y="203079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Rectangle 79">
            <a:extLst>
              <a:ext uri="{FF2B5EF4-FFF2-40B4-BE49-F238E27FC236}">
                <a16:creationId xmlns:a16="http://schemas.microsoft.com/office/drawing/2014/main" id="{EE959F03-8282-D94F-B482-D68727801A53}"/>
              </a:ext>
            </a:extLst>
          </p:cNvPr>
          <p:cNvSpPr/>
          <p:nvPr/>
        </p:nvSpPr>
        <p:spPr>
          <a:xfrm>
            <a:off x="6432291" y="5874099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2" name="Rechteck 48">
            <a:extLst>
              <a:ext uri="{FF2B5EF4-FFF2-40B4-BE49-F238E27FC236}">
                <a16:creationId xmlns:a16="http://schemas.microsoft.com/office/drawing/2014/main" id="{C02B1646-4056-5849-95A3-94652D6F000C}"/>
              </a:ext>
            </a:extLst>
          </p:cNvPr>
          <p:cNvSpPr/>
          <p:nvPr/>
        </p:nvSpPr>
        <p:spPr>
          <a:xfrm>
            <a:off x="1612462" y="3269518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63" name="Rechteck 49">
            <a:extLst>
              <a:ext uri="{FF2B5EF4-FFF2-40B4-BE49-F238E27FC236}">
                <a16:creationId xmlns:a16="http://schemas.microsoft.com/office/drawing/2014/main" id="{AF821C35-7DC3-A746-9765-044F67DE5DBD}"/>
              </a:ext>
            </a:extLst>
          </p:cNvPr>
          <p:cNvSpPr/>
          <p:nvPr/>
        </p:nvSpPr>
        <p:spPr>
          <a:xfrm>
            <a:off x="3916462" y="3261899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64" name="Rechteck 50">
            <a:extLst>
              <a:ext uri="{FF2B5EF4-FFF2-40B4-BE49-F238E27FC236}">
                <a16:creationId xmlns:a16="http://schemas.microsoft.com/office/drawing/2014/main" id="{9946B06B-FFC7-0045-93CD-B5FE80873715}"/>
              </a:ext>
            </a:extLst>
          </p:cNvPr>
          <p:cNvSpPr/>
          <p:nvPr/>
        </p:nvSpPr>
        <p:spPr>
          <a:xfrm>
            <a:off x="7372462" y="3251214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165" name="Rechteck 51">
            <a:extLst>
              <a:ext uri="{FF2B5EF4-FFF2-40B4-BE49-F238E27FC236}">
                <a16:creationId xmlns:a16="http://schemas.microsoft.com/office/drawing/2014/main" id="{BF575B05-F4BB-914B-8CD9-10417216B9FD}"/>
              </a:ext>
            </a:extLst>
          </p:cNvPr>
          <p:cNvSpPr/>
          <p:nvPr/>
        </p:nvSpPr>
        <p:spPr>
          <a:xfrm>
            <a:off x="9676462" y="32619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66" name="Gleichschenkliges Dreieck 52">
            <a:extLst>
              <a:ext uri="{FF2B5EF4-FFF2-40B4-BE49-F238E27FC236}">
                <a16:creationId xmlns:a16="http://schemas.microsoft.com/office/drawing/2014/main" id="{F2106078-7B0D-9841-90F1-AD2F8C5581D0}"/>
              </a:ext>
            </a:extLst>
          </p:cNvPr>
          <p:cNvSpPr/>
          <p:nvPr/>
        </p:nvSpPr>
        <p:spPr>
          <a:xfrm rot="5400000">
            <a:off x="2548462" y="33952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67" name="Gleichschenkliges Dreieck 53">
            <a:extLst>
              <a:ext uri="{FF2B5EF4-FFF2-40B4-BE49-F238E27FC236}">
                <a16:creationId xmlns:a16="http://schemas.microsoft.com/office/drawing/2014/main" id="{3944E1B2-5F66-044F-A9D9-682A17697FD4}"/>
              </a:ext>
            </a:extLst>
          </p:cNvPr>
          <p:cNvSpPr/>
          <p:nvPr/>
        </p:nvSpPr>
        <p:spPr>
          <a:xfrm rot="5400000">
            <a:off x="7131279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68" name="Gleichschenkliges Dreieck 54">
            <a:extLst>
              <a:ext uri="{FF2B5EF4-FFF2-40B4-BE49-F238E27FC236}">
                <a16:creationId xmlns:a16="http://schemas.microsoft.com/office/drawing/2014/main" id="{32154DF8-11D2-C14B-8B5E-B113DFA8CBDD}"/>
              </a:ext>
            </a:extLst>
          </p:cNvPr>
          <p:cNvSpPr/>
          <p:nvPr/>
        </p:nvSpPr>
        <p:spPr>
          <a:xfrm rot="5400000">
            <a:off x="946046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169" name="Gerade Verbindung mit Pfeil 55">
            <a:extLst>
              <a:ext uri="{FF2B5EF4-FFF2-40B4-BE49-F238E27FC236}">
                <a16:creationId xmlns:a16="http://schemas.microsoft.com/office/drawing/2014/main" id="{004DD720-6051-7242-A928-1004A256AB49}"/>
              </a:ext>
            </a:extLst>
          </p:cNvPr>
          <p:cNvCxnSpPr>
            <a:cxnSpLocks/>
          </p:cNvCxnSpPr>
          <p:nvPr/>
        </p:nvCxnSpPr>
        <p:spPr>
          <a:xfrm>
            <a:off x="1612462" y="3179213"/>
            <a:ext cx="8928000" cy="0"/>
          </a:xfrm>
          <a:prstGeom prst="straightConnector1">
            <a:avLst/>
          </a:prstGeom>
          <a:ln w="22225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hteck 58">
            <a:extLst>
              <a:ext uri="{FF2B5EF4-FFF2-40B4-BE49-F238E27FC236}">
                <a16:creationId xmlns:a16="http://schemas.microsoft.com/office/drawing/2014/main" id="{05354DCC-6A13-9348-9B5A-D90DE0EB1DBA}"/>
              </a:ext>
            </a:extLst>
          </p:cNvPr>
          <p:cNvSpPr/>
          <p:nvPr/>
        </p:nvSpPr>
        <p:spPr>
          <a:xfrm>
            <a:off x="2764462" y="3261899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188" name="Gleichschenkliges Dreieck 59">
            <a:extLst>
              <a:ext uri="{FF2B5EF4-FFF2-40B4-BE49-F238E27FC236}">
                <a16:creationId xmlns:a16="http://schemas.microsoft.com/office/drawing/2014/main" id="{979FD7E3-86DE-D74A-9ED0-576E99D702B9}"/>
              </a:ext>
            </a:extLst>
          </p:cNvPr>
          <p:cNvSpPr/>
          <p:nvPr/>
        </p:nvSpPr>
        <p:spPr>
          <a:xfrm rot="5400000">
            <a:off x="370046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89" name="Rechteck 65">
            <a:extLst>
              <a:ext uri="{FF2B5EF4-FFF2-40B4-BE49-F238E27FC236}">
                <a16:creationId xmlns:a16="http://schemas.microsoft.com/office/drawing/2014/main" id="{2049C425-3E06-D24B-8F6E-039587387B01}"/>
              </a:ext>
            </a:extLst>
          </p:cNvPr>
          <p:cNvSpPr/>
          <p:nvPr/>
        </p:nvSpPr>
        <p:spPr>
          <a:xfrm>
            <a:off x="6220462" y="3251213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190" name="Gleichschenkliges Dreieck 66">
            <a:extLst>
              <a:ext uri="{FF2B5EF4-FFF2-40B4-BE49-F238E27FC236}">
                <a16:creationId xmlns:a16="http://schemas.microsoft.com/office/drawing/2014/main" id="{374D8FF6-9ED7-9E48-8BC0-37A7FBB4CA64}"/>
              </a:ext>
            </a:extLst>
          </p:cNvPr>
          <p:cNvSpPr/>
          <p:nvPr/>
        </p:nvSpPr>
        <p:spPr>
          <a:xfrm rot="5400000">
            <a:off x="485246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1" name="Gleichschenkliges Dreieck 72">
            <a:extLst>
              <a:ext uri="{FF2B5EF4-FFF2-40B4-BE49-F238E27FC236}">
                <a16:creationId xmlns:a16="http://schemas.microsoft.com/office/drawing/2014/main" id="{0E4BC1DA-2E2B-DF43-BA52-C93E0CAD5EB5}"/>
              </a:ext>
            </a:extLst>
          </p:cNvPr>
          <p:cNvSpPr/>
          <p:nvPr/>
        </p:nvSpPr>
        <p:spPr>
          <a:xfrm rot="5400000">
            <a:off x="6004462" y="33952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2" name="Rechteck 73">
            <a:extLst>
              <a:ext uri="{FF2B5EF4-FFF2-40B4-BE49-F238E27FC236}">
                <a16:creationId xmlns:a16="http://schemas.microsoft.com/office/drawing/2014/main" id="{7945B50E-E5AA-A043-9583-816D30DF386F}"/>
              </a:ext>
            </a:extLst>
          </p:cNvPr>
          <p:cNvSpPr/>
          <p:nvPr/>
        </p:nvSpPr>
        <p:spPr>
          <a:xfrm>
            <a:off x="5068462" y="3258439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193" name="Rechteck 74">
            <a:extLst>
              <a:ext uri="{FF2B5EF4-FFF2-40B4-BE49-F238E27FC236}">
                <a16:creationId xmlns:a16="http://schemas.microsoft.com/office/drawing/2014/main" id="{3E5DAD90-D58B-674A-817E-D3DFC2935336}"/>
              </a:ext>
            </a:extLst>
          </p:cNvPr>
          <p:cNvSpPr/>
          <p:nvPr/>
        </p:nvSpPr>
        <p:spPr>
          <a:xfrm>
            <a:off x="8524462" y="3251214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194" name="Gleichschenkliges Dreieck 75">
            <a:extLst>
              <a:ext uri="{FF2B5EF4-FFF2-40B4-BE49-F238E27FC236}">
                <a16:creationId xmlns:a16="http://schemas.microsoft.com/office/drawing/2014/main" id="{5E2C4D80-B976-AD45-B22B-F3DB8180175D}"/>
              </a:ext>
            </a:extLst>
          </p:cNvPr>
          <p:cNvSpPr/>
          <p:nvPr/>
        </p:nvSpPr>
        <p:spPr>
          <a:xfrm rot="5400000">
            <a:off x="834311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5" name="Rechteck 4">
            <a:extLst>
              <a:ext uri="{FF2B5EF4-FFF2-40B4-BE49-F238E27FC236}">
                <a16:creationId xmlns:a16="http://schemas.microsoft.com/office/drawing/2014/main" id="{5F802801-8D2A-4D4B-8BC6-C690F6E87F13}"/>
              </a:ext>
            </a:extLst>
          </p:cNvPr>
          <p:cNvSpPr/>
          <p:nvPr/>
        </p:nvSpPr>
        <p:spPr>
          <a:xfrm>
            <a:off x="1612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Load data from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Load data from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database 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any files to import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</a:pPr>
            <a:endParaRPr lang="en-US" sz="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6" name="Rechteck 77">
            <a:extLst>
              <a:ext uri="{FF2B5EF4-FFF2-40B4-BE49-F238E27FC236}">
                <a16:creationId xmlns:a16="http://schemas.microsoft.com/office/drawing/2014/main" id="{653B4D16-E3E8-7040-AF33-4CB391482399}"/>
              </a:ext>
            </a:extLst>
          </p:cNvPr>
          <p:cNvSpPr/>
          <p:nvPr/>
        </p:nvSpPr>
        <p:spPr>
          <a:xfrm>
            <a:off x="3916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duplications</a:t>
            </a:r>
          </a:p>
        </p:txBody>
      </p:sp>
      <p:sp>
        <p:nvSpPr>
          <p:cNvPr id="198" name="Rechteck 78">
            <a:extLst>
              <a:ext uri="{FF2B5EF4-FFF2-40B4-BE49-F238E27FC236}">
                <a16:creationId xmlns:a16="http://schemas.microsoft.com/office/drawing/2014/main" id="{F9E0246B-D35A-1B4D-98C6-9FCCCB60D935}"/>
              </a:ext>
            </a:extLst>
          </p:cNvPr>
          <p:cNvSpPr/>
          <p:nvPr/>
        </p:nvSpPr>
        <p:spPr>
          <a:xfrm>
            <a:off x="2764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formats</a:t>
            </a:r>
          </a:p>
        </p:txBody>
      </p:sp>
      <p:sp>
        <p:nvSpPr>
          <p:cNvPr id="199" name="Rechteck 79">
            <a:extLst>
              <a:ext uri="{FF2B5EF4-FFF2-40B4-BE49-F238E27FC236}">
                <a16:creationId xmlns:a16="http://schemas.microsoft.com/office/drawing/2014/main" id="{DFA26736-B3AB-B649-A23F-954F2549641F}"/>
              </a:ext>
            </a:extLst>
          </p:cNvPr>
          <p:cNvSpPr/>
          <p:nvPr/>
        </p:nvSpPr>
        <p:spPr>
          <a:xfrm>
            <a:off x="5068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Eliminate redundancies</a:t>
            </a:r>
          </a:p>
        </p:txBody>
      </p:sp>
      <p:sp>
        <p:nvSpPr>
          <p:cNvPr id="200" name="Rechteck 80">
            <a:extLst>
              <a:ext uri="{FF2B5EF4-FFF2-40B4-BE49-F238E27FC236}">
                <a16:creationId xmlns:a16="http://schemas.microsoft.com/office/drawing/2014/main" id="{EF53819C-7947-8E49-A862-C1E2988A2021}"/>
              </a:ext>
            </a:extLst>
          </p:cNvPr>
          <p:cNvSpPr/>
          <p:nvPr/>
        </p:nvSpPr>
        <p:spPr>
          <a:xfrm>
            <a:off x="6242096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1" name="Rechteck 86">
            <a:extLst>
              <a:ext uri="{FF2B5EF4-FFF2-40B4-BE49-F238E27FC236}">
                <a16:creationId xmlns:a16="http://schemas.microsoft.com/office/drawing/2014/main" id="{56139EF0-2967-B143-95F4-C5D94CEDB19E}"/>
              </a:ext>
            </a:extLst>
          </p:cNvPr>
          <p:cNvSpPr/>
          <p:nvPr/>
        </p:nvSpPr>
        <p:spPr>
          <a:xfrm>
            <a:off x="7372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Align results</a:t>
            </a:r>
          </a:p>
        </p:txBody>
      </p:sp>
      <p:sp>
        <p:nvSpPr>
          <p:cNvPr id="202" name="Rechteck 88">
            <a:extLst>
              <a:ext uri="{FF2B5EF4-FFF2-40B4-BE49-F238E27FC236}">
                <a16:creationId xmlns:a16="http://schemas.microsoft.com/office/drawing/2014/main" id="{B865143E-407B-A445-9C58-043FEF256A21}"/>
              </a:ext>
            </a:extLst>
          </p:cNvPr>
          <p:cNvSpPr/>
          <p:nvPr/>
        </p:nvSpPr>
        <p:spPr>
          <a:xfrm>
            <a:off x="8524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colors</a:t>
            </a:r>
          </a:p>
        </p:txBody>
      </p:sp>
      <p:sp>
        <p:nvSpPr>
          <p:cNvPr id="203" name="Rechteck 89">
            <a:extLst>
              <a:ext uri="{FF2B5EF4-FFF2-40B4-BE49-F238E27FC236}">
                <a16:creationId xmlns:a16="http://schemas.microsoft.com/office/drawing/2014/main" id="{3D5820B3-579A-E546-A411-6EBCBF1DD71A}"/>
              </a:ext>
            </a:extLst>
          </p:cNvPr>
          <p:cNvSpPr/>
          <p:nvPr/>
        </p:nvSpPr>
        <p:spPr>
          <a:xfrm>
            <a:off x="9676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software that data is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available</a:t>
            </a:r>
          </a:p>
        </p:txBody>
      </p:sp>
      <p:grpSp>
        <p:nvGrpSpPr>
          <p:cNvPr id="204" name="Group">
            <a:extLst>
              <a:ext uri="{FF2B5EF4-FFF2-40B4-BE49-F238E27FC236}">
                <a16:creationId xmlns:a16="http://schemas.microsoft.com/office/drawing/2014/main" id="{50FD9F08-11E1-944F-9267-A79E9C11C250}"/>
              </a:ext>
            </a:extLst>
          </p:cNvPr>
          <p:cNvGrpSpPr/>
          <p:nvPr/>
        </p:nvGrpSpPr>
        <p:grpSpPr>
          <a:xfrm>
            <a:off x="5606491" y="5736301"/>
            <a:ext cx="667889" cy="788699"/>
            <a:chOff x="0" y="0"/>
            <a:chExt cx="667887" cy="788698"/>
          </a:xfrm>
        </p:grpSpPr>
        <p:sp>
          <p:nvSpPr>
            <p:cNvPr id="205" name="Rectangle">
              <a:extLst>
                <a:ext uri="{FF2B5EF4-FFF2-40B4-BE49-F238E27FC236}">
                  <a16:creationId xmlns:a16="http://schemas.microsoft.com/office/drawing/2014/main" id="{29CBE8A2-AAEA-1541-9942-4ADE96A90D0D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06" name="Bar Chart">
              <a:extLst>
                <a:ext uri="{FF2B5EF4-FFF2-40B4-BE49-F238E27FC236}">
                  <a16:creationId xmlns:a16="http://schemas.microsoft.com/office/drawing/2014/main" id="{CDF758D0-DC45-2742-A02C-2F5E8EFBE0D8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07" name="Line Graph">
              <a:extLst>
                <a:ext uri="{FF2B5EF4-FFF2-40B4-BE49-F238E27FC236}">
                  <a16:creationId xmlns:a16="http://schemas.microsoft.com/office/drawing/2014/main" id="{FFFAC04D-3ADF-CF4D-8BCD-7ADC7A08023A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08" name="Group">
              <a:extLst>
                <a:ext uri="{FF2B5EF4-FFF2-40B4-BE49-F238E27FC236}">
                  <a16:creationId xmlns:a16="http://schemas.microsoft.com/office/drawing/2014/main" id="{C03F4198-818C-A742-BB30-7464435E2AB9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23" name="Line">
                <a:extLst>
                  <a:ext uri="{FF2B5EF4-FFF2-40B4-BE49-F238E27FC236}">
                    <a16:creationId xmlns:a16="http://schemas.microsoft.com/office/drawing/2014/main" id="{D8125244-AC63-8F4E-9ABC-093DF1ACCF87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4" name="Line">
                <a:extLst>
                  <a:ext uri="{FF2B5EF4-FFF2-40B4-BE49-F238E27FC236}">
                    <a16:creationId xmlns:a16="http://schemas.microsoft.com/office/drawing/2014/main" id="{8CD8B035-8498-E148-8779-72EBE1A2BB43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5" name="Line">
                <a:extLst>
                  <a:ext uri="{FF2B5EF4-FFF2-40B4-BE49-F238E27FC236}">
                    <a16:creationId xmlns:a16="http://schemas.microsoft.com/office/drawing/2014/main" id="{735D0599-C083-464A-B3E7-8CB0E7CE1901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6" name="Line">
                <a:extLst>
                  <a:ext uri="{FF2B5EF4-FFF2-40B4-BE49-F238E27FC236}">
                    <a16:creationId xmlns:a16="http://schemas.microsoft.com/office/drawing/2014/main" id="{972D9BDE-8440-3545-9CB1-785C43F29226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7" name="Line">
                <a:extLst>
                  <a:ext uri="{FF2B5EF4-FFF2-40B4-BE49-F238E27FC236}">
                    <a16:creationId xmlns:a16="http://schemas.microsoft.com/office/drawing/2014/main" id="{F18A58F7-8794-2B43-9192-32C13C32F382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8" name="Line">
                <a:extLst>
                  <a:ext uri="{FF2B5EF4-FFF2-40B4-BE49-F238E27FC236}">
                    <a16:creationId xmlns:a16="http://schemas.microsoft.com/office/drawing/2014/main" id="{7EF6E1F1-DE0A-B541-B4EF-BBFFD80FCF46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9" name="Line">
                <a:extLst>
                  <a:ext uri="{FF2B5EF4-FFF2-40B4-BE49-F238E27FC236}">
                    <a16:creationId xmlns:a16="http://schemas.microsoft.com/office/drawing/2014/main" id="{95710A3F-228B-4F4B-B951-58F2F53D6D36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9" name="Group">
              <a:extLst>
                <a:ext uri="{FF2B5EF4-FFF2-40B4-BE49-F238E27FC236}">
                  <a16:creationId xmlns:a16="http://schemas.microsoft.com/office/drawing/2014/main" id="{E0B3F97B-6278-0F40-8B69-B05E9AF59A65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10" name="Line">
                <a:extLst>
                  <a:ext uri="{FF2B5EF4-FFF2-40B4-BE49-F238E27FC236}">
                    <a16:creationId xmlns:a16="http://schemas.microsoft.com/office/drawing/2014/main" id="{54EA8214-F2A5-634E-8F92-76326E68006E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1" name="Line">
                <a:extLst>
                  <a:ext uri="{FF2B5EF4-FFF2-40B4-BE49-F238E27FC236}">
                    <a16:creationId xmlns:a16="http://schemas.microsoft.com/office/drawing/2014/main" id="{A8932569-B58B-8C43-B781-260B397F6612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2" name="Line">
                <a:extLst>
                  <a:ext uri="{FF2B5EF4-FFF2-40B4-BE49-F238E27FC236}">
                    <a16:creationId xmlns:a16="http://schemas.microsoft.com/office/drawing/2014/main" id="{5C375767-564C-9A46-8C3A-4A0C39375DBB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3" name="Line">
                <a:extLst>
                  <a:ext uri="{FF2B5EF4-FFF2-40B4-BE49-F238E27FC236}">
                    <a16:creationId xmlns:a16="http://schemas.microsoft.com/office/drawing/2014/main" id="{029CACE0-2DCC-754D-AB45-3053B16B6981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4" name="Line">
                <a:extLst>
                  <a:ext uri="{FF2B5EF4-FFF2-40B4-BE49-F238E27FC236}">
                    <a16:creationId xmlns:a16="http://schemas.microsoft.com/office/drawing/2014/main" id="{EC5E2A52-81DE-E04C-838B-C33AB3538EB7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5" name="Line">
                <a:extLst>
                  <a:ext uri="{FF2B5EF4-FFF2-40B4-BE49-F238E27FC236}">
                    <a16:creationId xmlns:a16="http://schemas.microsoft.com/office/drawing/2014/main" id="{010A6E17-457F-1B42-A4D7-5224267AA553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6" name="Line">
                <a:extLst>
                  <a:ext uri="{FF2B5EF4-FFF2-40B4-BE49-F238E27FC236}">
                    <a16:creationId xmlns:a16="http://schemas.microsoft.com/office/drawing/2014/main" id="{FB49BA75-17CD-2642-B5CE-70E3BF3CC372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7" name="Line">
                <a:extLst>
                  <a:ext uri="{FF2B5EF4-FFF2-40B4-BE49-F238E27FC236}">
                    <a16:creationId xmlns:a16="http://schemas.microsoft.com/office/drawing/2014/main" id="{3F513AE9-C16B-F34C-B188-A0085A112C3C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8" name="Line">
                <a:extLst>
                  <a:ext uri="{FF2B5EF4-FFF2-40B4-BE49-F238E27FC236}">
                    <a16:creationId xmlns:a16="http://schemas.microsoft.com/office/drawing/2014/main" id="{DBFE2284-B688-EC4B-9F82-E82B482F8D24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9" name="Line">
                <a:extLst>
                  <a:ext uri="{FF2B5EF4-FFF2-40B4-BE49-F238E27FC236}">
                    <a16:creationId xmlns:a16="http://schemas.microsoft.com/office/drawing/2014/main" id="{02165BE8-7F74-ED4A-884E-2ED8A2618C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0" name="Line">
                <a:extLst>
                  <a:ext uri="{FF2B5EF4-FFF2-40B4-BE49-F238E27FC236}">
                    <a16:creationId xmlns:a16="http://schemas.microsoft.com/office/drawing/2014/main" id="{30B7D4D7-B27F-5340-8D73-3C368DABA888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1" name="Line">
                <a:extLst>
                  <a:ext uri="{FF2B5EF4-FFF2-40B4-BE49-F238E27FC236}">
                    <a16:creationId xmlns:a16="http://schemas.microsoft.com/office/drawing/2014/main" id="{D9D743C3-7F72-9247-877D-F6DBC13AB8D8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2" name="Line">
                <a:extLst>
                  <a:ext uri="{FF2B5EF4-FFF2-40B4-BE49-F238E27FC236}">
                    <a16:creationId xmlns:a16="http://schemas.microsoft.com/office/drawing/2014/main" id="{8DFF8921-3B81-6441-9690-6F2900CCC25C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1869FAE5-5CF2-0D4C-8F6D-82DECBFE6C52}"/>
              </a:ext>
            </a:extLst>
          </p:cNvPr>
          <p:cNvGrpSpPr/>
          <p:nvPr/>
        </p:nvGrpSpPr>
        <p:grpSpPr>
          <a:xfrm>
            <a:off x="5070987" y="1431154"/>
            <a:ext cx="1817570" cy="381780"/>
            <a:chOff x="1224722" y="4834720"/>
            <a:chExt cx="1817570" cy="381780"/>
          </a:xfrm>
        </p:grpSpPr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BFE87EFA-E243-2149-9953-2EFF17F1BF6A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65" name="Rectangle">
                <a:extLst>
                  <a:ext uri="{FF2B5EF4-FFF2-40B4-BE49-F238E27FC236}">
                    <a16:creationId xmlns:a16="http://schemas.microsoft.com/office/drawing/2014/main" id="{C9FFB6DD-C507-254E-BAC1-FBE23F34EF2B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6" name="Rectangle">
                <a:extLst>
                  <a:ext uri="{FF2B5EF4-FFF2-40B4-BE49-F238E27FC236}">
                    <a16:creationId xmlns:a16="http://schemas.microsoft.com/office/drawing/2014/main" id="{E4246D9C-34E8-3548-B418-8F7BB0C2840D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7" name="Rectangle">
                <a:extLst>
                  <a:ext uri="{FF2B5EF4-FFF2-40B4-BE49-F238E27FC236}">
                    <a16:creationId xmlns:a16="http://schemas.microsoft.com/office/drawing/2014/main" id="{D18F0A8D-EC57-ED43-82A7-514B2CE8312B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0B1AD322-38D3-B24D-993B-A605C3949B9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63" name="Cylinder">
                <a:extLst>
                  <a:ext uri="{FF2B5EF4-FFF2-40B4-BE49-F238E27FC236}">
                    <a16:creationId xmlns:a16="http://schemas.microsoft.com/office/drawing/2014/main" id="{38B3D389-A5A5-064F-90ED-D3A3EC2379A7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4" name="Cylinder">
                <a:extLst>
                  <a:ext uri="{FF2B5EF4-FFF2-40B4-BE49-F238E27FC236}">
                    <a16:creationId xmlns:a16="http://schemas.microsoft.com/office/drawing/2014/main" id="{70327F22-1728-DD4B-85EA-842C31B53409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3" name="Gruppieren 12">
              <a:extLst>
                <a:ext uri="{FF2B5EF4-FFF2-40B4-BE49-F238E27FC236}">
                  <a16:creationId xmlns:a16="http://schemas.microsoft.com/office/drawing/2014/main" id="{9AEB9E2C-69D5-6747-9095-CCB12D80E8E6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61" name="World">
                <a:extLst>
                  <a:ext uri="{FF2B5EF4-FFF2-40B4-BE49-F238E27FC236}">
                    <a16:creationId xmlns:a16="http://schemas.microsoft.com/office/drawing/2014/main" id="{D0D888E7-F5E2-D94F-8FDD-1FD2FF346916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2" name="World">
                <a:extLst>
                  <a:ext uri="{FF2B5EF4-FFF2-40B4-BE49-F238E27FC236}">
                    <a16:creationId xmlns:a16="http://schemas.microsoft.com/office/drawing/2014/main" id="{F5CACA9E-0DB2-6E44-8C78-9A040F7E3D10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3714700D-A64E-844F-A165-CEB2293A5C97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35" name="Gruppieren 98">
                <a:extLst>
                  <a:ext uri="{FF2B5EF4-FFF2-40B4-BE49-F238E27FC236}">
                    <a16:creationId xmlns:a16="http://schemas.microsoft.com/office/drawing/2014/main" id="{1E1D105E-575D-C643-BF16-73D2EFE108EE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49" name="Rechteck: abgerundete Ecken 99">
                  <a:extLst>
                    <a:ext uri="{FF2B5EF4-FFF2-40B4-BE49-F238E27FC236}">
                      <a16:creationId xmlns:a16="http://schemas.microsoft.com/office/drawing/2014/main" id="{B1A857B7-D4AC-6F48-AD1B-C7A329745910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50" name="Gerader Verbinder 100">
                  <a:extLst>
                    <a:ext uri="{FF2B5EF4-FFF2-40B4-BE49-F238E27FC236}">
                      <a16:creationId xmlns:a16="http://schemas.microsoft.com/office/drawing/2014/main" id="{0C18A91A-7D3C-FC4F-A571-D23DEEC39477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1" name="Gerader Verbinder 101">
                  <a:extLst>
                    <a:ext uri="{FF2B5EF4-FFF2-40B4-BE49-F238E27FC236}">
                      <a16:creationId xmlns:a16="http://schemas.microsoft.com/office/drawing/2014/main" id="{0CBE9231-6D50-CF43-BD9E-1F79F901373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2" name="Gerader Verbinder 102">
                  <a:extLst>
                    <a:ext uri="{FF2B5EF4-FFF2-40B4-BE49-F238E27FC236}">
                      <a16:creationId xmlns:a16="http://schemas.microsoft.com/office/drawing/2014/main" id="{7D3D1D32-4341-C540-A70A-A9D197ADBCC0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" name="Gerader Verbinder 103">
                  <a:extLst>
                    <a:ext uri="{FF2B5EF4-FFF2-40B4-BE49-F238E27FC236}">
                      <a16:creationId xmlns:a16="http://schemas.microsoft.com/office/drawing/2014/main" id="{AF25A441-F028-2A45-88DA-A27C9E92D647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Gerader Verbinder 104">
                  <a:extLst>
                    <a:ext uri="{FF2B5EF4-FFF2-40B4-BE49-F238E27FC236}">
                      <a16:creationId xmlns:a16="http://schemas.microsoft.com/office/drawing/2014/main" id="{911A2ED5-8826-5F4B-958B-CA6B66713FC4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5" name="Gerader Verbinder 105">
                  <a:extLst>
                    <a:ext uri="{FF2B5EF4-FFF2-40B4-BE49-F238E27FC236}">
                      <a16:creationId xmlns:a16="http://schemas.microsoft.com/office/drawing/2014/main" id="{F2DB0CD2-3C03-BC4B-9FC6-C8A85DAE76C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Gerader Verbinder 106">
                  <a:extLst>
                    <a:ext uri="{FF2B5EF4-FFF2-40B4-BE49-F238E27FC236}">
                      <a16:creationId xmlns:a16="http://schemas.microsoft.com/office/drawing/2014/main" id="{3FBC2F87-B7C7-5E44-8C00-9691FE4900D7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7" name="Gerader Verbinder 107">
                  <a:extLst>
                    <a:ext uri="{FF2B5EF4-FFF2-40B4-BE49-F238E27FC236}">
                      <a16:creationId xmlns:a16="http://schemas.microsoft.com/office/drawing/2014/main" id="{D1FB6AA3-1D60-5C4C-BADD-491A4A615F8E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Gerader Verbinder 108">
                  <a:extLst>
                    <a:ext uri="{FF2B5EF4-FFF2-40B4-BE49-F238E27FC236}">
                      <a16:creationId xmlns:a16="http://schemas.microsoft.com/office/drawing/2014/main" id="{6A79BD25-E8CA-A947-B810-59C45977A54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" name="Gerader Verbinder 109">
                  <a:extLst>
                    <a:ext uri="{FF2B5EF4-FFF2-40B4-BE49-F238E27FC236}">
                      <a16:creationId xmlns:a16="http://schemas.microsoft.com/office/drawing/2014/main" id="{474730AA-2472-7949-8C0E-8EA0284505D5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0" name="Trapezoid 259">
                  <a:extLst>
                    <a:ext uri="{FF2B5EF4-FFF2-40B4-BE49-F238E27FC236}">
                      <a16:creationId xmlns:a16="http://schemas.microsoft.com/office/drawing/2014/main" id="{FF584762-5BE5-9B40-870D-467DA4C69E50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36" name="Gruppieren 98">
                <a:extLst>
                  <a:ext uri="{FF2B5EF4-FFF2-40B4-BE49-F238E27FC236}">
                    <a16:creationId xmlns:a16="http://schemas.microsoft.com/office/drawing/2014/main" id="{2B4D4E22-4694-0E41-B1F2-A91364C958EB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37" name="Rechteck: abgerundete Ecken 99">
                  <a:extLst>
                    <a:ext uri="{FF2B5EF4-FFF2-40B4-BE49-F238E27FC236}">
                      <a16:creationId xmlns:a16="http://schemas.microsoft.com/office/drawing/2014/main" id="{FF8C4172-AC2A-D842-83B8-044D16E0182A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38" name="Gerader Verbinder 100">
                  <a:extLst>
                    <a:ext uri="{FF2B5EF4-FFF2-40B4-BE49-F238E27FC236}">
                      <a16:creationId xmlns:a16="http://schemas.microsoft.com/office/drawing/2014/main" id="{4CA1FA49-04D9-FE4F-81FA-C760A67198CD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Gerader Verbinder 101">
                  <a:extLst>
                    <a:ext uri="{FF2B5EF4-FFF2-40B4-BE49-F238E27FC236}">
                      <a16:creationId xmlns:a16="http://schemas.microsoft.com/office/drawing/2014/main" id="{AE72F569-6ADE-144E-B24F-26E73A3E634B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Gerader Verbinder 102">
                  <a:extLst>
                    <a:ext uri="{FF2B5EF4-FFF2-40B4-BE49-F238E27FC236}">
                      <a16:creationId xmlns:a16="http://schemas.microsoft.com/office/drawing/2014/main" id="{D0C6BD21-FF44-2D4B-A1D0-DEDC71E3D602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Gerader Verbinder 103">
                  <a:extLst>
                    <a:ext uri="{FF2B5EF4-FFF2-40B4-BE49-F238E27FC236}">
                      <a16:creationId xmlns:a16="http://schemas.microsoft.com/office/drawing/2014/main" id="{CDA6E8D3-691A-DE4B-8F46-1AC0D27404AE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Gerader Verbinder 104">
                  <a:extLst>
                    <a:ext uri="{FF2B5EF4-FFF2-40B4-BE49-F238E27FC236}">
                      <a16:creationId xmlns:a16="http://schemas.microsoft.com/office/drawing/2014/main" id="{D49981B3-391E-3748-A3ED-AFACA6BC7C40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Gerader Verbinder 105">
                  <a:extLst>
                    <a:ext uri="{FF2B5EF4-FFF2-40B4-BE49-F238E27FC236}">
                      <a16:creationId xmlns:a16="http://schemas.microsoft.com/office/drawing/2014/main" id="{90CAE7A1-BE88-4E4C-ACA0-13000CC58388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4" name="Gerader Verbinder 106">
                  <a:extLst>
                    <a:ext uri="{FF2B5EF4-FFF2-40B4-BE49-F238E27FC236}">
                      <a16:creationId xmlns:a16="http://schemas.microsoft.com/office/drawing/2014/main" id="{DDEE008D-A939-594E-A2E1-D1956917ACA6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5" name="Gerader Verbinder 107">
                  <a:extLst>
                    <a:ext uri="{FF2B5EF4-FFF2-40B4-BE49-F238E27FC236}">
                      <a16:creationId xmlns:a16="http://schemas.microsoft.com/office/drawing/2014/main" id="{4F2CD793-5891-F242-B534-024D53AB0D22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" name="Gerader Verbinder 108">
                  <a:extLst>
                    <a:ext uri="{FF2B5EF4-FFF2-40B4-BE49-F238E27FC236}">
                      <a16:creationId xmlns:a16="http://schemas.microsoft.com/office/drawing/2014/main" id="{6A3F298B-D81F-0A48-8492-4B8AA4F0A6EE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Gerader Verbinder 109">
                  <a:extLst>
                    <a:ext uri="{FF2B5EF4-FFF2-40B4-BE49-F238E27FC236}">
                      <a16:creationId xmlns:a16="http://schemas.microsoft.com/office/drawing/2014/main" id="{934D25A6-628D-ED4C-9AFE-E9A7DDC7944B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8" name="Trapezoid 247">
                  <a:extLst>
                    <a:ext uri="{FF2B5EF4-FFF2-40B4-BE49-F238E27FC236}">
                      <a16:creationId xmlns:a16="http://schemas.microsoft.com/office/drawing/2014/main" id="{F24B85C8-15D2-B34B-9DB6-463304FEC0F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69" name="Pfeil: nach rechts 95">
            <a:extLst>
              <a:ext uri="{FF2B5EF4-FFF2-40B4-BE49-F238E27FC236}">
                <a16:creationId xmlns:a16="http://schemas.microsoft.com/office/drawing/2014/main" id="{D7473593-698D-8648-936F-99611359DF97}"/>
              </a:ext>
            </a:extLst>
          </p:cNvPr>
          <p:cNvSpPr/>
          <p:nvPr/>
        </p:nvSpPr>
        <p:spPr>
          <a:xfrm rot="5400000">
            <a:off x="5712268" y="5078242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Rectangle 79">
            <a:extLst>
              <a:ext uri="{FF2B5EF4-FFF2-40B4-BE49-F238E27FC236}">
                <a16:creationId xmlns:a16="http://schemas.microsoft.com/office/drawing/2014/main" id="{0A9728DE-6286-9540-B112-CA97404A77D6}"/>
              </a:ext>
            </a:extLst>
          </p:cNvPr>
          <p:cNvSpPr/>
          <p:nvPr/>
        </p:nvSpPr>
        <p:spPr>
          <a:xfrm>
            <a:off x="1776025" y="2517143"/>
            <a:ext cx="8444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>
                    <a:lumMod val="95000"/>
                  </a:schemeClr>
                </a:solidFill>
              </a:rPr>
              <a:t>B4P</a:t>
            </a:r>
            <a:endParaRPr lang="en-US" sz="22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75" name="Gruppieren 10">
            <a:extLst>
              <a:ext uri="{FF2B5EF4-FFF2-40B4-BE49-F238E27FC236}">
                <a16:creationId xmlns:a16="http://schemas.microsoft.com/office/drawing/2014/main" id="{17A98125-1E95-5947-9BBB-6438ACB12C3E}"/>
              </a:ext>
            </a:extLst>
          </p:cNvPr>
          <p:cNvGrpSpPr/>
          <p:nvPr/>
        </p:nvGrpSpPr>
        <p:grpSpPr>
          <a:xfrm>
            <a:off x="10257476" y="2545781"/>
            <a:ext cx="446524" cy="523219"/>
            <a:chOff x="7789696" y="1644240"/>
            <a:chExt cx="431444" cy="576000"/>
          </a:xfrm>
        </p:grpSpPr>
        <p:sp>
          <p:nvSpPr>
            <p:cNvPr id="276" name="Ellipse 9">
              <a:extLst>
                <a:ext uri="{FF2B5EF4-FFF2-40B4-BE49-F238E27FC236}">
                  <a16:creationId xmlns:a16="http://schemas.microsoft.com/office/drawing/2014/main" id="{CCAF3ED6-A0D2-3D4C-B1FE-8F4250AB41B3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277" name="Grafik 57">
              <a:extLst>
                <a:ext uri="{FF2B5EF4-FFF2-40B4-BE49-F238E27FC236}">
                  <a16:creationId xmlns:a16="http://schemas.microsoft.com/office/drawing/2014/main" id="{3BFF1922-8325-1743-8AFE-D48874C92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279" name="Rechteck 32">
            <a:extLst>
              <a:ext uri="{FF2B5EF4-FFF2-40B4-BE49-F238E27FC236}">
                <a16:creationId xmlns:a16="http://schemas.microsoft.com/office/drawing/2014/main" id="{A7B028F4-8C3F-C241-9C11-7FD3E2E2D6DD}"/>
              </a:ext>
            </a:extLst>
          </p:cNvPr>
          <p:cNvSpPr/>
          <p:nvPr/>
        </p:nvSpPr>
        <p:spPr>
          <a:xfrm>
            <a:off x="3144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2</a:t>
            </a:r>
          </a:p>
        </p:txBody>
      </p:sp>
      <p:sp>
        <p:nvSpPr>
          <p:cNvPr id="280" name="Rechteck 33">
            <a:extLst>
              <a:ext uri="{FF2B5EF4-FFF2-40B4-BE49-F238E27FC236}">
                <a16:creationId xmlns:a16="http://schemas.microsoft.com/office/drawing/2014/main" id="{9D08C7FF-9E7A-E747-A8C3-5F75CCD8A7C0}"/>
              </a:ext>
            </a:extLst>
          </p:cNvPr>
          <p:cNvSpPr/>
          <p:nvPr/>
        </p:nvSpPr>
        <p:spPr>
          <a:xfrm>
            <a:off x="4296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3</a:t>
            </a:r>
          </a:p>
        </p:txBody>
      </p:sp>
      <p:sp>
        <p:nvSpPr>
          <p:cNvPr id="281" name="Rechteck 34">
            <a:extLst>
              <a:ext uri="{FF2B5EF4-FFF2-40B4-BE49-F238E27FC236}">
                <a16:creationId xmlns:a16="http://schemas.microsoft.com/office/drawing/2014/main" id="{4E61604E-C909-3F43-9EDF-2CCFCE0127AF}"/>
              </a:ext>
            </a:extLst>
          </p:cNvPr>
          <p:cNvSpPr/>
          <p:nvPr/>
        </p:nvSpPr>
        <p:spPr>
          <a:xfrm>
            <a:off x="5448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4</a:t>
            </a:r>
          </a:p>
        </p:txBody>
      </p:sp>
      <p:sp>
        <p:nvSpPr>
          <p:cNvPr id="282" name="Rechteck 35">
            <a:extLst>
              <a:ext uri="{FF2B5EF4-FFF2-40B4-BE49-F238E27FC236}">
                <a16:creationId xmlns:a16="http://schemas.microsoft.com/office/drawing/2014/main" id="{D998ED10-AAE1-F24E-8641-6933E5EBA5DD}"/>
              </a:ext>
            </a:extLst>
          </p:cNvPr>
          <p:cNvSpPr/>
          <p:nvPr/>
        </p:nvSpPr>
        <p:spPr>
          <a:xfrm>
            <a:off x="6600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5</a:t>
            </a:r>
          </a:p>
        </p:txBody>
      </p:sp>
      <p:sp>
        <p:nvSpPr>
          <p:cNvPr id="283" name="Rechteck 36">
            <a:extLst>
              <a:ext uri="{FF2B5EF4-FFF2-40B4-BE49-F238E27FC236}">
                <a16:creationId xmlns:a16="http://schemas.microsoft.com/office/drawing/2014/main" id="{1C0C4F49-6B73-D543-8DD0-1E2E141752F5}"/>
              </a:ext>
            </a:extLst>
          </p:cNvPr>
          <p:cNvSpPr/>
          <p:nvPr/>
        </p:nvSpPr>
        <p:spPr>
          <a:xfrm>
            <a:off x="7752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6</a:t>
            </a:r>
          </a:p>
        </p:txBody>
      </p:sp>
      <p:sp>
        <p:nvSpPr>
          <p:cNvPr id="284" name="Rechteck 37">
            <a:extLst>
              <a:ext uri="{FF2B5EF4-FFF2-40B4-BE49-F238E27FC236}">
                <a16:creationId xmlns:a16="http://schemas.microsoft.com/office/drawing/2014/main" id="{B1784960-2AF4-824F-A2C2-0D7C7749BEED}"/>
              </a:ext>
            </a:extLst>
          </p:cNvPr>
          <p:cNvSpPr/>
          <p:nvPr/>
        </p:nvSpPr>
        <p:spPr>
          <a:xfrm>
            <a:off x="8904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7</a:t>
            </a:r>
          </a:p>
        </p:txBody>
      </p:sp>
      <p:sp>
        <p:nvSpPr>
          <p:cNvPr id="285" name="Rechteck 38">
            <a:extLst>
              <a:ext uri="{FF2B5EF4-FFF2-40B4-BE49-F238E27FC236}">
                <a16:creationId xmlns:a16="http://schemas.microsoft.com/office/drawing/2014/main" id="{377E1A98-26C5-2148-A0DB-41D5476D4CA0}"/>
              </a:ext>
            </a:extLst>
          </p:cNvPr>
          <p:cNvSpPr/>
          <p:nvPr/>
        </p:nvSpPr>
        <p:spPr>
          <a:xfrm>
            <a:off x="10056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8</a:t>
            </a:r>
          </a:p>
        </p:txBody>
      </p:sp>
      <p:sp>
        <p:nvSpPr>
          <p:cNvPr id="107" name="Rechteck 32">
            <a:extLst>
              <a:ext uri="{FF2B5EF4-FFF2-40B4-BE49-F238E27FC236}">
                <a16:creationId xmlns:a16="http://schemas.microsoft.com/office/drawing/2014/main" id="{C345BD75-760F-46FA-86F0-7F72BC55164C}"/>
              </a:ext>
            </a:extLst>
          </p:cNvPr>
          <p:cNvSpPr/>
          <p:nvPr/>
        </p:nvSpPr>
        <p:spPr>
          <a:xfrm>
            <a:off x="2064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80659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319276" y="4732702"/>
            <a:ext cx="5133762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Simple syntax</a:t>
            </a:r>
            <a:r>
              <a:rPr lang="en-US" sz="1200" dirty="0">
                <a:solidFill>
                  <a:schemeClr val="tx1"/>
                </a:solidFill>
              </a:rPr>
              <a:t>: Easy to read, learn, understand and run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Extensive library: </a:t>
            </a:r>
            <a:r>
              <a:rPr lang="en-US" sz="1200" dirty="0">
                <a:solidFill>
                  <a:schemeClr val="tx1"/>
                </a:solidFill>
              </a:rPr>
              <a:t> Over 800 powerful functions built-in, with easy extensibility for new functions.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Compact methods </a:t>
            </a:r>
            <a:r>
              <a:rPr lang="en-US" sz="1200" dirty="0">
                <a:solidFill>
                  <a:schemeClr val="tx1"/>
                </a:solidFill>
              </a:rPr>
              <a:t>for powerful processing steps eliminates need for complex code, loops, or other administrative overhead.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264000" y="4732702"/>
            <a:ext cx="5184000" cy="204094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Extremely Fast</a:t>
            </a:r>
            <a:r>
              <a:rPr lang="en-US" sz="1100" dirty="0">
                <a:solidFill>
                  <a:schemeClr val="tx1"/>
                </a:solidFill>
              </a:rPr>
              <a:t>:  Compiled and runs ‘on the metal’ to the peak performance of the very latest 8-core and 12-core processors from Intel and Apple (M1).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Extremely Light weight</a:t>
            </a:r>
            <a:r>
              <a:rPr lang="en-US" sz="1100" dirty="0">
                <a:solidFill>
                  <a:schemeClr val="tx1"/>
                </a:solidFill>
              </a:rPr>
              <a:t> (&lt; 3 MB installation footprint).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Extremely Secure. </a:t>
            </a:r>
            <a:r>
              <a:rPr lang="en-US" sz="1100" dirty="0">
                <a:solidFill>
                  <a:schemeClr val="tx1"/>
                </a:solidFill>
              </a:rPr>
              <a:t>No connection to any ‘cloud service’. Runs 100% on standalone personal computer fully isolated within the corporate network, thus allowing safe use on highly confidential corporate and financial information. 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 Reliability. </a:t>
            </a:r>
            <a:r>
              <a:rPr lang="en-US" sz="1100" dirty="0">
                <a:solidFill>
                  <a:schemeClr val="tx1"/>
                </a:solidFill>
              </a:rPr>
              <a:t>No Dependencies.  Once installed there is no means for software to ‘break’ as it has no dependencies.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Many data formats supported </a:t>
            </a:r>
            <a:r>
              <a:rPr lang="en-US" sz="1100" dirty="0">
                <a:solidFill>
                  <a:schemeClr val="tx1"/>
                </a:solidFill>
              </a:rPr>
              <a:t>(Excel, HTML, XML, JSON, text files, etc., full UNICODE)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1775800" y="1197000"/>
            <a:ext cx="21604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+mj-lt"/>
              </a:rPr>
              <a:t>The B4P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554157" y="1197000"/>
            <a:ext cx="26640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+mj-lt"/>
              </a:rPr>
              <a:t>The B4P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176" y="2560250"/>
            <a:ext cx="1842625" cy="1924399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389FFD4-F702-FD4B-9D76-71BC8C3A1E4F}"/>
              </a:ext>
            </a:extLst>
          </p:cNvPr>
          <p:cNvSpPr/>
          <p:nvPr/>
        </p:nvSpPr>
        <p:spPr>
          <a:xfrm>
            <a:off x="6168000" y="1773000"/>
            <a:ext cx="5453793" cy="461665"/>
          </a:xfrm>
          <a:prstGeom prst="rect">
            <a:avLst/>
          </a:prstGeom>
          <a:solidFill>
            <a:srgbClr val="3264C8"/>
          </a:solidFill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i="1" dirty="0">
                <a:solidFill>
                  <a:schemeClr val="bg1">
                    <a:lumMod val="95000"/>
                  </a:schemeClr>
                </a:solidFill>
              </a:rPr>
              <a:t>The B4P Language is a Low-Code, Domain-specific Language designed specifically for tabular data, and has over 800 functions built in.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4C65F95-C9B1-8543-971E-07350D898C01}"/>
              </a:ext>
            </a:extLst>
          </p:cNvPr>
          <p:cNvSpPr/>
          <p:nvPr/>
        </p:nvSpPr>
        <p:spPr>
          <a:xfrm>
            <a:off x="368510" y="1665866"/>
            <a:ext cx="4974979" cy="646331"/>
          </a:xfrm>
          <a:prstGeom prst="rect">
            <a:avLst/>
          </a:prstGeom>
          <a:solidFill>
            <a:srgbClr val="3264C8"/>
          </a:solidFill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i="1" dirty="0">
                <a:solidFill>
                  <a:schemeClr val="bg1">
                    <a:lumMod val="95000"/>
                  </a:schemeClr>
                </a:solidFill>
              </a:rPr>
              <a:t>The B4P Engine is designed for extreme performance managing Big Data – processing tens of millions of rows of data in seconds on commodity personal computers.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5D6C6728-43A3-6946-879B-78D1EAA42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8521" y="3010997"/>
            <a:ext cx="5615272" cy="1176403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049E86D-8A8F-A845-A934-C9218AD2B563}"/>
              </a:ext>
            </a:extLst>
          </p:cNvPr>
          <p:cNvCxnSpPr>
            <a:cxnSpLocks/>
          </p:cNvCxnSpPr>
          <p:nvPr/>
        </p:nvCxnSpPr>
        <p:spPr>
          <a:xfrm>
            <a:off x="5736000" y="837000"/>
            <a:ext cx="0" cy="602100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el 1">
            <a:extLst>
              <a:ext uri="{FF2B5EF4-FFF2-40B4-BE49-F238E27FC236}">
                <a16:creationId xmlns:a16="http://schemas.microsoft.com/office/drawing/2014/main" id="{EF14AEDB-83B4-7F4F-81B6-5FD152163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Low-Code Integration and Analytics Engine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Main Components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C7A0945-3580-124C-97B5-638A3AF38F9A}"/>
              </a:ext>
            </a:extLst>
          </p:cNvPr>
          <p:cNvSpPr/>
          <p:nvPr/>
        </p:nvSpPr>
        <p:spPr>
          <a:xfrm>
            <a:off x="854927" y="1183287"/>
            <a:ext cx="5961073" cy="4045712"/>
          </a:xfrm>
          <a:prstGeom prst="rect">
            <a:avLst/>
          </a:prstGeom>
          <a:solidFill>
            <a:schemeClr val="bg1">
              <a:lumMod val="95000"/>
              <a:alpha val="57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596533" y="6072411"/>
            <a:ext cx="6377484" cy="629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600" b="1" i="1" dirty="0">
                <a:solidFill>
                  <a:schemeClr val="bg1"/>
                </a:solidFill>
              </a:rPr>
              <a:t>B4P is highest in both Code Performance and Code Efficiency, 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</a:rPr>
              <a:t>providing complete solutions with less than 10-20 lines of code</a:t>
            </a: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BDF823A3-4570-4E59-8362-70EFC9D0F422}"/>
              </a:ext>
            </a:extLst>
          </p:cNvPr>
          <p:cNvCxnSpPr/>
          <p:nvPr/>
        </p:nvCxnSpPr>
        <p:spPr>
          <a:xfrm>
            <a:off x="860259" y="5229000"/>
            <a:ext cx="5976000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8CEF0B31-C6C2-4AA3-AD7D-CD02D19728E5}"/>
              </a:ext>
            </a:extLst>
          </p:cNvPr>
          <p:cNvSpPr/>
          <p:nvPr/>
        </p:nvSpPr>
        <p:spPr>
          <a:xfrm>
            <a:off x="2012259" y="5229000"/>
            <a:ext cx="3456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ct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Code Efficiency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8C66E09-6A78-47E2-9C35-854059660911}"/>
              </a:ext>
            </a:extLst>
          </p:cNvPr>
          <p:cNvSpPr/>
          <p:nvPr/>
        </p:nvSpPr>
        <p:spPr>
          <a:xfrm>
            <a:off x="6116259" y="5229000"/>
            <a:ext cx="720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25744FB5-127B-489D-9EA1-1DD180D66DB9}"/>
              </a:ext>
            </a:extLst>
          </p:cNvPr>
          <p:cNvSpPr/>
          <p:nvPr/>
        </p:nvSpPr>
        <p:spPr>
          <a:xfrm>
            <a:off x="788259" y="5229000"/>
            <a:ext cx="720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90681E7-1613-4085-A2C2-527610B91EFA}"/>
              </a:ext>
            </a:extLst>
          </p:cNvPr>
          <p:cNvCxnSpPr>
            <a:cxnSpLocks/>
          </p:cNvCxnSpPr>
          <p:nvPr/>
        </p:nvCxnSpPr>
        <p:spPr>
          <a:xfrm flipH="1" flipV="1">
            <a:off x="853130" y="1237129"/>
            <a:ext cx="7129" cy="3991871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6A8BA73E-E763-4B04-8998-A8ED23948F9D}"/>
              </a:ext>
            </a:extLst>
          </p:cNvPr>
          <p:cNvSpPr/>
          <p:nvPr/>
        </p:nvSpPr>
        <p:spPr>
          <a:xfrm>
            <a:off x="356259" y="5013000"/>
            <a:ext cx="43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F4F5FFA-F812-4E54-8B73-86E758C2E2AD}"/>
              </a:ext>
            </a:extLst>
          </p:cNvPr>
          <p:cNvSpPr/>
          <p:nvPr/>
        </p:nvSpPr>
        <p:spPr>
          <a:xfrm>
            <a:off x="336000" y="1183286"/>
            <a:ext cx="43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87D581E7-BA3B-4612-A6BC-89BE70DB8C5A}"/>
              </a:ext>
            </a:extLst>
          </p:cNvPr>
          <p:cNvSpPr/>
          <p:nvPr/>
        </p:nvSpPr>
        <p:spPr>
          <a:xfrm rot="16200000">
            <a:off x="-975741" y="3167858"/>
            <a:ext cx="295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ct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Code Performance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5F5505FA-E5AE-4741-BBCD-D7FEB5B55B25}"/>
              </a:ext>
            </a:extLst>
          </p:cNvPr>
          <p:cNvSpPr/>
          <p:nvPr/>
        </p:nvSpPr>
        <p:spPr>
          <a:xfrm>
            <a:off x="2711098" y="4169605"/>
            <a:ext cx="1343031" cy="875594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Excel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Visual Basic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(processing tables)</a:t>
            </a: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5F5DBCF5-0ED5-4683-91C8-4CBE987C20CB}"/>
              </a:ext>
            </a:extLst>
          </p:cNvPr>
          <p:cNvSpPr/>
          <p:nvPr/>
        </p:nvSpPr>
        <p:spPr>
          <a:xfrm>
            <a:off x="1142729" y="1903641"/>
            <a:ext cx="929590" cy="982629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DD11AF04-277A-44DA-9B4C-DA1BEFAA586B}"/>
              </a:ext>
            </a:extLst>
          </p:cNvPr>
          <p:cNvSpPr/>
          <p:nvPr/>
        </p:nvSpPr>
        <p:spPr>
          <a:xfrm>
            <a:off x="5627640" y="1466783"/>
            <a:ext cx="936719" cy="825127"/>
          </a:xfrm>
          <a:prstGeom prst="roundRect">
            <a:avLst/>
          </a:prstGeom>
          <a:solidFill>
            <a:srgbClr val="3264C8">
              <a:alpha val="80907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 err="1">
                <a:solidFill>
                  <a:schemeClr val="bg1"/>
                </a:solidFill>
              </a:rPr>
              <a:t>B4P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5768CF80-49CF-447C-BF74-55011BF5FB6C}"/>
              </a:ext>
            </a:extLst>
          </p:cNvPr>
          <p:cNvSpPr/>
          <p:nvPr/>
        </p:nvSpPr>
        <p:spPr>
          <a:xfrm>
            <a:off x="3993799" y="2394956"/>
            <a:ext cx="1098158" cy="880907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Python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(with Pandas)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15F0E82B-00C3-4E22-8015-5573E0089707}"/>
              </a:ext>
            </a:extLst>
          </p:cNvPr>
          <p:cNvSpPr/>
          <p:nvPr/>
        </p:nvSpPr>
        <p:spPr>
          <a:xfrm>
            <a:off x="7389739" y="2088735"/>
            <a:ext cx="4320000" cy="436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 performance Big Data Processing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Code Performance: Processing very large tables and variables is B4P’s core functionality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Code Efficiency: Single statements replace need for 10-50 lines of code in other languages</a:t>
            </a: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 Code: Delivers solution with minimal coding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Maximum functionality with fewest lines of code</a:t>
            </a: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Flexible Variable Structure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Assign variable and table names as you wish, including spaces and special characters, directly and indirectly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Dynamically build up variable structures and reshape them when needed.</a:t>
            </a: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Optimized for Simplicity of Coding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Function library and semantics allow for flexible and powerful operations without loops and variables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Example: </a:t>
            </a:r>
            <a:r>
              <a:rPr lang="en-US" sz="1200" b="1" dirty="0">
                <a:solidFill>
                  <a:srgbClr val="2850A0"/>
                </a:solidFill>
              </a:rPr>
              <a:t>table process </a:t>
            </a:r>
            <a:r>
              <a:rPr lang="en-US" sz="1200" dirty="0">
                <a:solidFill>
                  <a:schemeClr val="tx1"/>
                </a:solidFill>
              </a:rPr>
              <a:t>( ... )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Programs are Portable across all Platforms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B4P program are fully portable, sharable, and executable across all operating systems (Windows, Linux, MacOS) and all computer architecture (Intel x32, x64; ARM M1), assuring maximum re-use across the enterprise.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A6EA1FBC-81E3-4C24-9B75-EC3F966799BB}"/>
              </a:ext>
            </a:extLst>
          </p:cNvPr>
          <p:cNvSpPr/>
          <p:nvPr/>
        </p:nvSpPr>
        <p:spPr>
          <a:xfrm>
            <a:off x="2568000" y="5454143"/>
            <a:ext cx="2304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(Speed to develop and deploy solution)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1242A323-C031-4448-81AE-BBABB743B0D1}"/>
              </a:ext>
            </a:extLst>
          </p:cNvPr>
          <p:cNvSpPr/>
          <p:nvPr/>
        </p:nvSpPr>
        <p:spPr>
          <a:xfrm rot="16200000">
            <a:off x="315490" y="3105000"/>
            <a:ext cx="720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(Speed to run)</a:t>
            </a:r>
          </a:p>
        </p:txBody>
      </p:sp>
      <p:grpSp>
        <p:nvGrpSpPr>
          <p:cNvPr id="29" name="Gruppieren 10">
            <a:extLst>
              <a:ext uri="{FF2B5EF4-FFF2-40B4-BE49-F238E27FC236}">
                <a16:creationId xmlns:a16="http://schemas.microsoft.com/office/drawing/2014/main" id="{901A4561-5B3A-3142-B0EA-8BCFCCD7439B}"/>
              </a:ext>
            </a:extLst>
          </p:cNvPr>
          <p:cNvGrpSpPr/>
          <p:nvPr/>
        </p:nvGrpSpPr>
        <p:grpSpPr>
          <a:xfrm>
            <a:off x="6226656" y="2045660"/>
            <a:ext cx="406948" cy="515657"/>
            <a:chOff x="7789696" y="1644240"/>
            <a:chExt cx="431444" cy="576000"/>
          </a:xfrm>
        </p:grpSpPr>
        <p:sp>
          <p:nvSpPr>
            <p:cNvPr id="32" name="Ellipse 9">
              <a:extLst>
                <a:ext uri="{FF2B5EF4-FFF2-40B4-BE49-F238E27FC236}">
                  <a16:creationId xmlns:a16="http://schemas.microsoft.com/office/drawing/2014/main" id="{0C17A7C5-59E1-8246-9117-D209AAAEB0AB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33" name="Grafik 57">
              <a:extLst>
                <a:ext uri="{FF2B5EF4-FFF2-40B4-BE49-F238E27FC236}">
                  <a16:creationId xmlns:a16="http://schemas.microsoft.com/office/drawing/2014/main" id="{3C56EA6D-3488-9049-9983-325639B6A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34" name="Rechteck: abgerundete Ecken 25">
            <a:extLst>
              <a:ext uri="{FF2B5EF4-FFF2-40B4-BE49-F238E27FC236}">
                <a16:creationId xmlns:a16="http://schemas.microsoft.com/office/drawing/2014/main" id="{FACADB57-F160-E24A-8517-120F769550DC}"/>
              </a:ext>
            </a:extLst>
          </p:cNvPr>
          <p:cNvSpPr/>
          <p:nvPr/>
        </p:nvSpPr>
        <p:spPr>
          <a:xfrm>
            <a:off x="3158291" y="3031473"/>
            <a:ext cx="967838" cy="766869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</a:t>
            </a:r>
          </a:p>
        </p:txBody>
      </p:sp>
      <p:sp>
        <p:nvSpPr>
          <p:cNvPr id="35" name="Rechteck: abgerundete Ecken 25">
            <a:extLst>
              <a:ext uri="{FF2B5EF4-FFF2-40B4-BE49-F238E27FC236}">
                <a16:creationId xmlns:a16="http://schemas.microsoft.com/office/drawing/2014/main" id="{DBE1E884-1B58-9149-943F-3CB72DCC6489}"/>
              </a:ext>
            </a:extLst>
          </p:cNvPr>
          <p:cNvSpPr/>
          <p:nvPr/>
        </p:nvSpPr>
        <p:spPr>
          <a:xfrm>
            <a:off x="2402730" y="3438185"/>
            <a:ext cx="723686" cy="766869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C8F3AD8-6514-374E-923C-8F625C760870}"/>
              </a:ext>
            </a:extLst>
          </p:cNvPr>
          <p:cNvSpPr/>
          <p:nvPr/>
        </p:nvSpPr>
        <p:spPr>
          <a:xfrm>
            <a:off x="7483373" y="1287628"/>
            <a:ext cx="4132732" cy="646331"/>
          </a:xfrm>
          <a:prstGeom prst="rect">
            <a:avLst/>
          </a:prstGeom>
          <a:solidFill>
            <a:srgbClr val="3264C8"/>
          </a:solidFill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i="1" dirty="0">
                <a:solidFill>
                  <a:schemeClr val="bg1">
                    <a:lumMod val="95000"/>
                  </a:schemeClr>
                </a:solidFill>
              </a:rPr>
              <a:t>The B4P Language is a Low-Code, Domain-specific Language for tabular data, and has over 800 functions built in.</a:t>
            </a:r>
          </a:p>
        </p:txBody>
      </p:sp>
      <p:sp>
        <p:nvSpPr>
          <p:cNvPr id="38" name="Titel 1">
            <a:extLst>
              <a:ext uri="{FF2B5EF4-FFF2-40B4-BE49-F238E27FC236}">
                <a16:creationId xmlns:a16="http://schemas.microsoft.com/office/drawing/2014/main" id="{CC6DCA11-DA0F-2C43-9EB1-CF7D0FC01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Provides Highest Code Performance and Efficiency 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321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480000" y="6111285"/>
            <a:ext cx="11232000" cy="629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The B4P Language allows one solve complex problems with clear, simple, minimal code 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 Focus on the </a:t>
            </a:r>
            <a:r>
              <a:rPr lang="en-US" sz="1600" b="1" i="1" dirty="0">
                <a:solidFill>
                  <a:schemeClr val="bg1"/>
                </a:solidFill>
              </a:rPr>
              <a:t>what</a:t>
            </a:r>
            <a:r>
              <a:rPr lang="en-US" sz="1600" b="1" dirty="0">
                <a:solidFill>
                  <a:schemeClr val="bg1"/>
                </a:solidFill>
              </a:rPr>
              <a:t>, not the </a:t>
            </a:r>
            <a:r>
              <a:rPr lang="en-US" sz="1600" b="1" i="1" dirty="0">
                <a:solidFill>
                  <a:schemeClr val="bg1"/>
                </a:solidFill>
              </a:rPr>
              <a:t>how</a:t>
            </a:r>
            <a:r>
              <a:rPr lang="en-US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Rechteck 48">
            <a:extLst>
              <a:ext uri="{FF2B5EF4-FFF2-40B4-BE49-F238E27FC236}">
                <a16:creationId xmlns:a16="http://schemas.microsoft.com/office/drawing/2014/main" id="{216E6518-8ED9-4A98-914F-CF48B938F2A0}"/>
              </a:ext>
            </a:extLst>
          </p:cNvPr>
          <p:cNvSpPr/>
          <p:nvPr/>
        </p:nvSpPr>
        <p:spPr>
          <a:xfrm>
            <a:off x="48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Simplicity</a:t>
            </a:r>
          </a:p>
        </p:txBody>
      </p:sp>
      <p:sp>
        <p:nvSpPr>
          <p:cNvPr id="8" name="Rechteck 48">
            <a:extLst>
              <a:ext uri="{FF2B5EF4-FFF2-40B4-BE49-F238E27FC236}">
                <a16:creationId xmlns:a16="http://schemas.microsoft.com/office/drawing/2014/main" id="{B38B1D1C-F928-4015-A8B2-DBBEEFEC4E07}"/>
              </a:ext>
            </a:extLst>
          </p:cNvPr>
          <p:cNvSpPr/>
          <p:nvPr/>
        </p:nvSpPr>
        <p:spPr>
          <a:xfrm>
            <a:off x="336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Performance</a:t>
            </a:r>
          </a:p>
        </p:txBody>
      </p:sp>
      <p:sp>
        <p:nvSpPr>
          <p:cNvPr id="9" name="Rechteck 48">
            <a:extLst>
              <a:ext uri="{FF2B5EF4-FFF2-40B4-BE49-F238E27FC236}">
                <a16:creationId xmlns:a16="http://schemas.microsoft.com/office/drawing/2014/main" id="{748B4E83-A356-462B-B3BE-1FFF482826B1}"/>
              </a:ext>
            </a:extLst>
          </p:cNvPr>
          <p:cNvSpPr/>
          <p:nvPr/>
        </p:nvSpPr>
        <p:spPr>
          <a:xfrm>
            <a:off x="624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Flexibility</a:t>
            </a:r>
          </a:p>
        </p:txBody>
      </p:sp>
      <p:sp>
        <p:nvSpPr>
          <p:cNvPr id="10" name="Rechteck 48">
            <a:extLst>
              <a:ext uri="{FF2B5EF4-FFF2-40B4-BE49-F238E27FC236}">
                <a16:creationId xmlns:a16="http://schemas.microsoft.com/office/drawing/2014/main" id="{5AF8CEFA-3966-4C6D-BD50-B8804B54CCAC}"/>
              </a:ext>
            </a:extLst>
          </p:cNvPr>
          <p:cNvSpPr/>
          <p:nvPr/>
        </p:nvSpPr>
        <p:spPr>
          <a:xfrm>
            <a:off x="912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Portability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E450710-7107-4591-BAF1-B2E21E98687D}"/>
              </a:ext>
            </a:extLst>
          </p:cNvPr>
          <p:cNvSpPr/>
          <p:nvPr/>
        </p:nvSpPr>
        <p:spPr>
          <a:xfrm>
            <a:off x="48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Easy to read und understand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Close to natural language.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Clear syntax easy to read.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Compact and powerful semantics.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Big Tables are the DNA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Language semantics are built on processing tables easily.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external libraries needed.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 Code - Very Compact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Achieve the most with few lines of code in step-by-step approach.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hassle with declaring variables, memory management, etc.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 Power Density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coding density translates into maximum machine performance.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E9837F2-4619-4F1B-9DEC-F96A818BCDB2}"/>
              </a:ext>
            </a:extLst>
          </p:cNvPr>
          <p:cNvSpPr/>
          <p:nvPr/>
        </p:nvSpPr>
        <p:spPr>
          <a:xfrm>
            <a:off x="336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Rich Function Library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More than 800 functions available and growing.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Many functions process very large tables, sets, matrices and other structures.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Broad spectrum of other general purpose and file system functions.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Advanced flow control functions going far beyond </a:t>
            </a:r>
            <a:r>
              <a:rPr lang="en-US" sz="1200" i="1" dirty="0">
                <a:solidFill>
                  <a:schemeClr val="tx1"/>
                </a:solidFill>
              </a:rPr>
              <a:t>for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i="1" dirty="0">
                <a:solidFill>
                  <a:schemeClr val="tx1"/>
                </a:solidFill>
              </a:rPr>
              <a:t>while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i="1" dirty="0">
                <a:solidFill>
                  <a:schemeClr val="tx1"/>
                </a:solidFill>
              </a:rPr>
              <a:t>if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b="1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Code in Function Parameters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supports code passed as parameters to functions which are then executed when needed.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Makes operations possible without using variables and loops.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Colorful &amp; Formatted Output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supports a rich library to create Excel and HTML files with rich formatting, </a:t>
            </a:r>
            <a:r>
              <a:rPr lang="en-US" sz="1200" dirty="0" err="1">
                <a:solidFill>
                  <a:schemeClr val="tx1"/>
                </a:solidFill>
              </a:rPr>
              <a:t>autofilters</a:t>
            </a:r>
            <a:r>
              <a:rPr lang="en-US" sz="1200" dirty="0">
                <a:solidFill>
                  <a:schemeClr val="tx1"/>
                </a:solidFill>
              </a:rPr>
              <a:t>, etc.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B7C646C-DC4C-4A24-AA12-D820BC2D24A9}"/>
              </a:ext>
            </a:extLst>
          </p:cNvPr>
          <p:cNvSpPr/>
          <p:nvPr/>
        </p:nvSpPr>
        <p:spPr>
          <a:xfrm>
            <a:off x="624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Freedom of Naming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Full naming flexibility (all characters, incl. space) for variables, tables and headers.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Create variable names from other data, e.g. table header names.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Multiple word function names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Flexible Variable Structure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Create and work with simple variables, parameter sets, structures and arrays.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complex variable tree structures in a simple way.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Libraries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Import libraries or create your own libraries to optimize your programming efficiency.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F7E4964-8589-4123-964F-FEAAF117EEE3}"/>
              </a:ext>
            </a:extLst>
          </p:cNvPr>
          <p:cNvSpPr/>
          <p:nvPr/>
        </p:nvSpPr>
        <p:spPr>
          <a:xfrm>
            <a:off x="912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Cross Platform Portability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programs run under Windows, LINUX and MacOS (incl. </a:t>
            </a:r>
            <a:r>
              <a:rPr lang="en-US" sz="1200" dirty="0" err="1">
                <a:solidFill>
                  <a:schemeClr val="tx1"/>
                </a:solidFill>
              </a:rPr>
              <a:t>M1</a:t>
            </a:r>
            <a:r>
              <a:rPr lang="en-US" sz="1200" dirty="0">
                <a:solidFill>
                  <a:schemeClr val="tx1"/>
                </a:solidFill>
              </a:rPr>
              <a:t>) without adaptations.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need to change path names to run on other OS environments.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File and Data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CSV, HTML, Excel (with formats), JSON, etc. transparently.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UNICODE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is fully UNICODE compatible, and accepts all UTF character formats on top of legacy formats.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Standard I/O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GUI intentionally not supported to preserve cross-platform portability.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Same console I/O feature set across platforms, incl. text colors.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Embed 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in batch programs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18FEBDCF-208D-B947-94C3-53AF15BA4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Language</a:t>
            </a:r>
            <a:br>
              <a:rPr lang="en-US" dirty="0">
                <a:solidFill>
                  <a:srgbClr val="3264C8"/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Key Features</a:t>
            </a:r>
            <a:endParaRPr lang="de-CH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83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2061000"/>
            <a:ext cx="11232000" cy="2088000"/>
          </a:xfrm>
        </p:spPr>
        <p:txBody>
          <a:bodyPr/>
          <a:lstStyle/>
          <a:p>
            <a:pPr algn="ctr"/>
            <a:r>
              <a:rPr lang="de-CH" sz="5400" dirty="0">
                <a:solidFill>
                  <a:srgbClr val="3264C8"/>
                </a:solidFill>
              </a:rPr>
              <a:t>B4P </a:t>
            </a:r>
            <a:br>
              <a:rPr lang="de-CH" sz="5400" dirty="0">
                <a:solidFill>
                  <a:srgbClr val="3264C8"/>
                </a:solidFill>
              </a:rPr>
            </a:br>
            <a:r>
              <a:rPr lang="de-CH" sz="5400" dirty="0" err="1">
                <a:solidFill>
                  <a:srgbClr val="3264C8"/>
                </a:solidFill>
              </a:rPr>
              <a:t>Examples</a:t>
            </a:r>
            <a:endParaRPr lang="de-CH" sz="5400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243</TotalTime>
  <Words>7244</Words>
  <Application>Microsoft Macintosh PowerPoint</Application>
  <PresentationFormat>Widescreen</PresentationFormat>
  <Paragraphs>1315</Paragraphs>
  <Slides>35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 B4P Data Integration and Analytics Engine Overview</vt:lpstr>
      <vt:lpstr>Table of Contents</vt:lpstr>
      <vt:lpstr>Problem Statement Current methods of analytics automation are complex, expensive, and opaque</vt:lpstr>
      <vt:lpstr>B4P Low-Code Integration and Analytics Engine Solution Overview</vt:lpstr>
      <vt:lpstr>B4P Low-Code Integration and Analytics Engine Main Components</vt:lpstr>
      <vt:lpstr>B4P Language Provides Highest Code Performance and Efficiency </vt:lpstr>
      <vt:lpstr>B4P Language Key Features</vt:lpstr>
      <vt:lpstr>B4P  Examples</vt:lpstr>
      <vt:lpstr>B4P Example #1 Task: Merging Two Soccer Teams</vt:lpstr>
      <vt:lpstr>B4P Example #1 Solution:  8 Statements</vt:lpstr>
      <vt:lpstr>B4P Example #1 Enhanced format with 5 Statements</vt:lpstr>
      <vt:lpstr>B4P Example #2 Combining Stock Data: SP 500 and NASDAQ 100</vt:lpstr>
      <vt:lpstr>B4P Example #2 Combining Stock Data: SP 500 and NASDAQ 100</vt:lpstr>
      <vt:lpstr>B4P Example #3 Analyzing all Presidents in Wikipedia</vt:lpstr>
      <vt:lpstr>PowerPoint Presentation</vt:lpstr>
      <vt:lpstr>B4P  Real-World  Use Cases</vt:lpstr>
      <vt:lpstr>B4P Real-world Use Case #1 Integrating Corporate data from branch offices worldwide</vt:lpstr>
      <vt:lpstr>B4P Real-world Use Case #2 Information interchange between multiple different databases</vt:lpstr>
      <vt:lpstr>B4P Real-world Use Case #3 Enriched Business Intelligence from many data sources</vt:lpstr>
      <vt:lpstr>B4P  Beyond Former Performance.</vt:lpstr>
      <vt:lpstr>B4P Solution Supported Data Formats</vt:lpstr>
      <vt:lpstr>Problem Statement Manual data integration and analysis is labor-intensive and error-prone</vt:lpstr>
      <vt:lpstr>PowerPoint Presentation</vt:lpstr>
      <vt:lpstr>B4P Use Case Automatic documentation generation for website www.b4p.app</vt:lpstr>
      <vt:lpstr>B4P Use Case Automatic Document Generation for www.b4p.app using B4P</vt:lpstr>
      <vt:lpstr>Variable Model Introduction</vt:lpstr>
      <vt:lpstr>B4P Solution Automate your data integration and analysis with a low-code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  <vt:lpstr>Overview  The B4P Data Integration and Analytics Engine</vt:lpstr>
      <vt:lpstr>Overview  The B4P Data Integration and Analytics Engine</vt:lpstr>
      <vt:lpstr>B4P Solution Automate your data integration and analysis with the B4P analytics engine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Rafael Richards</cp:lastModifiedBy>
  <cp:revision>451</cp:revision>
  <cp:lastPrinted>2012-05-04T14:30:29Z</cp:lastPrinted>
  <dcterms:created xsi:type="dcterms:W3CDTF">2016-02-06T20:40:56Z</dcterms:created>
  <dcterms:modified xsi:type="dcterms:W3CDTF">2021-05-29T21:46:40Z</dcterms:modified>
</cp:coreProperties>
</file>